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6"/>
  </p:notesMasterIdLst>
  <p:sldIdLst>
    <p:sldId id="508" r:id="rId3"/>
    <p:sldId id="524" r:id="rId4"/>
    <p:sldId id="472" r:id="rId5"/>
    <p:sldId id="292" r:id="rId6"/>
    <p:sldId id="293" r:id="rId7"/>
    <p:sldId id="442" r:id="rId8"/>
    <p:sldId id="294" r:id="rId9"/>
    <p:sldId id="308" r:id="rId10"/>
    <p:sldId id="322" r:id="rId11"/>
    <p:sldId id="349" r:id="rId12"/>
    <p:sldId id="443" r:id="rId13"/>
    <p:sldId id="373" r:id="rId14"/>
    <p:sldId id="374" r:id="rId15"/>
    <p:sldId id="375" r:id="rId16"/>
    <p:sldId id="394" r:id="rId17"/>
    <p:sldId id="327" r:id="rId18"/>
    <p:sldId id="328" r:id="rId19"/>
    <p:sldId id="307" r:id="rId20"/>
    <p:sldId id="279" r:id="rId21"/>
    <p:sldId id="281" r:id="rId22"/>
    <p:sldId id="329" r:id="rId23"/>
    <p:sldId id="501" r:id="rId24"/>
    <p:sldId id="525" r:id="rId25"/>
  </p:sldIdLst>
  <p:sldSz cx="9144000" cy="5143500" type="screen16x9"/>
  <p:notesSz cx="6858000" cy="9144000"/>
  <p:embeddedFontLst>
    <p:embeddedFont>
      <p:font typeface="楷体_GB2312" panose="02010600030101010101" charset="-122"/>
      <p:regular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Comic Sans MS" panose="030F0702030302020204" pitchFamily="66" charset="0"/>
      <p:regular r:id="rId32"/>
      <p:bold r:id="rId33"/>
      <p:italic r:id="rId34"/>
      <p:boldItalic r:id="rId35"/>
    </p:embeddedFont>
    <p:embeddedFont>
      <p:font typeface="Webdings" panose="05030102010509060703" pitchFamily="18" charset="2"/>
      <p:regular r:id="rId36"/>
    </p:embeddedFont>
    <p:embeddedFont>
      <p:font typeface="黑体" panose="02010609060101010101" pitchFamily="49" charset="-122"/>
      <p:regular r:id="rId37"/>
    </p:embeddedFont>
    <p:embeddedFont>
      <p:font typeface="华文行楷" panose="02010800040101010101" pitchFamily="2" charset="-122"/>
      <p:regular r:id="rId38"/>
    </p:embeddedFont>
    <p:embeddedFont>
      <p:font typeface="华文新魏" panose="02010800040101010101" pitchFamily="2" charset="-122"/>
      <p:regular r:id="rId39"/>
    </p:embeddedFont>
    <p:embeddedFont>
      <p:font typeface="楷体" panose="02010609060101010101" pitchFamily="49" charset="-122"/>
      <p:regular r:id="rId40"/>
    </p:embeddedFont>
    <p:embeddedFont>
      <p:font typeface="隶书" panose="02010509060101010101" pitchFamily="49" charset="-122"/>
      <p:regular r:id="rId41"/>
    </p:embeddedFont>
    <p:embeddedFont>
      <p:font typeface="幼圆" panose="02010509060101010101" pitchFamily="49" charset="-122"/>
      <p:regular r:id="rId42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6600"/>
    <a:srgbClr val="0000FF"/>
    <a:srgbClr val="009900"/>
    <a:srgbClr val="FF0000"/>
    <a:srgbClr val="FF9933"/>
    <a:srgbClr val="AFF22A"/>
    <a:srgbClr val="CC9900"/>
    <a:srgbClr val="FF66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44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19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5.fntdata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00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200150"/>
            <a:ext cx="8229600" cy="16394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953942"/>
            <a:ext cx="8229600" cy="16406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DAADA-8F3D-4B36-BFD5-9D68C35A2B03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0640392"/>
      </p:ext>
    </p:extLst>
  </p:cSld>
  <p:clrMapOvr>
    <a:masterClrMapping/>
  </p:clrMapOvr>
  <p:transition>
    <p:spli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标题，剪贴画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剪贴画占位符 2"/>
          <p:cNvSpPr>
            <a:spLocks noGrp="1"/>
          </p:cNvSpPr>
          <p:nvPr>
            <p:ph type="clipArt"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9F6E1-5376-4B0F-89DE-E29A1D2CB574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04899210"/>
      </p:ext>
    </p:extLst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200150"/>
            <a:ext cx="8229600" cy="16394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953942"/>
            <a:ext cx="8229600" cy="164068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DAADA-8F3D-4B36-BFD5-9D68C35A2B03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  <p:transition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标题，剪贴画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剪贴画占位符 2"/>
          <p:cNvSpPr>
            <a:spLocks noGrp="1"/>
          </p:cNvSpPr>
          <p:nvPr>
            <p:ph type="clipArt"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9F6E1-5376-4B0F-89DE-E29A1D2CB574}" type="slidenum">
              <a:rPr lang="zh-CN" altLang="en-US"/>
              <a:t>‹#›</a:t>
            </a:fld>
            <a:endParaRPr lang="en-US" altLang="zh-CN"/>
          </a:p>
        </p:txBody>
      </p:sp>
    </p:spTree>
  </p:cSld>
  <p:clrMapOvr>
    <a:masterClrMapping/>
  </p:clrMapOvr>
  <p:transition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18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040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30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长方体的认识（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C351C53-4FD6-4A54-A3BD-ADB7EF6B6BCD}"/>
              </a:ext>
            </a:extLst>
          </p:cNvPr>
          <p:cNvGrpSpPr/>
          <p:nvPr userDrawn="1"/>
        </p:nvGrpSpPr>
        <p:grpSpPr>
          <a:xfrm>
            <a:off x="7989512" y="4724331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10" action="ppaction://hlinksldjump"/>
              <a:extLst>
                <a:ext uri="{FF2B5EF4-FFF2-40B4-BE49-F238E27FC236}">
                  <a16:creationId xmlns:a16="http://schemas.microsoft.com/office/drawing/2014/main" id="{0406C00E-B212-4AC7-999D-5C312C1572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10" action="ppaction://hlinksldjump"/>
              <a:extLst>
                <a:ext uri="{FF2B5EF4-FFF2-40B4-BE49-F238E27FC236}">
                  <a16:creationId xmlns:a16="http://schemas.microsoft.com/office/drawing/2014/main" id="{459FACBB-ADC1-4EF5-92EE-4DC2A27595D6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72" r:id="rId3"/>
    <p:sldLayoutId id="2147483673" r:id="rId4"/>
    <p:sldLayoutId id="2147483674" r:id="rId5"/>
    <p:sldLayoutId id="2147483675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349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4.emf"/><Relationship Id="rId7" Type="http://schemas.openxmlformats.org/officeDocument/2006/relationships/slide" Target="slide2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slide" Target="slide21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1" name="矩形 20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4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5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单圆角矩形 25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785941" y="1435155"/>
            <a:ext cx="7361632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长方体的认识（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圆角矩形 32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4" name="圆角矩形 33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5" name="圆角矩形 34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7" name="圆角矩形 3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8" name="矩形 37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长方体（一）</a:t>
            </a:r>
          </a:p>
        </p:txBody>
      </p:sp>
      <p:sp>
        <p:nvSpPr>
          <p:cNvPr id="39" name="圆角矩形 38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0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1" name="组合 40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3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2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600450" y="1085850"/>
            <a:ext cx="2800350" cy="1714500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028950" y="1657350"/>
            <a:ext cx="2800350" cy="1714500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grpSp>
        <p:nvGrpSpPr>
          <p:cNvPr id="13316" name="Group 4"/>
          <p:cNvGrpSpPr/>
          <p:nvPr/>
        </p:nvGrpSpPr>
        <p:grpSpPr bwMode="auto">
          <a:xfrm>
            <a:off x="3028950" y="1085850"/>
            <a:ext cx="3371850" cy="2286000"/>
            <a:chOff x="0" y="0"/>
            <a:chExt cx="2832" cy="1920"/>
          </a:xfrm>
        </p:grpSpPr>
        <p:sp>
          <p:nvSpPr>
            <p:cNvPr id="13318" name="Line 5"/>
            <p:cNvSpPr>
              <a:spLocks noChangeShapeType="1"/>
            </p:cNvSpPr>
            <p:nvPr/>
          </p:nvSpPr>
          <p:spPr bwMode="auto">
            <a:xfrm>
              <a:off x="480" y="0"/>
              <a:ext cx="0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3319" name="Line 6"/>
            <p:cNvSpPr>
              <a:spLocks noChangeShapeType="1"/>
            </p:cNvSpPr>
            <p:nvPr/>
          </p:nvSpPr>
          <p:spPr bwMode="auto">
            <a:xfrm flipV="1">
              <a:off x="0" y="1440"/>
              <a:ext cx="48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3320" name="Line 7"/>
            <p:cNvSpPr>
              <a:spLocks noChangeShapeType="1"/>
            </p:cNvSpPr>
            <p:nvPr/>
          </p:nvSpPr>
          <p:spPr bwMode="auto">
            <a:xfrm>
              <a:off x="480" y="1440"/>
              <a:ext cx="235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3321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2832" cy="1920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50"/>
            </a:p>
          </p:txBody>
        </p:sp>
      </p:grp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343150" y="3714751"/>
            <a:ext cx="4057650" cy="645160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相对的面完全相同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11111E-6 L 0.06285 -0.1009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-50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85 -0.10093 L -0.00017 -0.002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39" grpId="1" animBg="1"/>
      <p:bldP spid="14345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539552" y="339502"/>
            <a:ext cx="83529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这两个长方体有什么不同吗，你有什么发现？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4486534" y="1639615"/>
            <a:ext cx="3181810" cy="1004293"/>
          </a:xfrm>
          <a:prstGeom prst="cube">
            <a:avLst>
              <a:gd name="adj" fmla="val 3512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784385" y="2958889"/>
            <a:ext cx="25491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个面都是长方形。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1403275" y="1275606"/>
            <a:ext cx="2549129" cy="1368302"/>
          </a:xfrm>
          <a:prstGeom prst="cube">
            <a:avLst>
              <a:gd name="adj" fmla="val 2625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997398" y="2211710"/>
            <a:ext cx="18473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331788" y="2909154"/>
            <a:ext cx="243721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个面是长方形，有两个相对的面是正方形。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nimBg="1"/>
      <p:bldP spid="11268" grpId="0" autoUpdateAnimBg="0"/>
      <p:bldP spid="11269" grpId="0" animBg="1"/>
      <p:bldP spid="1127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2400300" y="1668760"/>
            <a:ext cx="4057650" cy="2343150"/>
          </a:xfrm>
          <a:prstGeom prst="cube">
            <a:avLst>
              <a:gd name="adj" fmla="val 25000"/>
            </a:avLst>
          </a:prstGeom>
          <a:noFill/>
          <a:ln w="1905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3006329" y="3409454"/>
            <a:ext cx="3456384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3006329" y="1680666"/>
            <a:ext cx="0" cy="17287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2412207" y="3409454"/>
            <a:ext cx="594122" cy="59412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2412206" y="2221210"/>
            <a:ext cx="0" cy="1782366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6462713" y="1680666"/>
            <a:ext cx="0" cy="1782366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3006329" y="1680666"/>
            <a:ext cx="0" cy="1728788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2412207" y="2221210"/>
            <a:ext cx="345638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2412207" y="4003576"/>
            <a:ext cx="3456385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3006329" y="3409454"/>
            <a:ext cx="3456384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3006329" y="1680666"/>
            <a:ext cx="3456384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5868591" y="2221210"/>
            <a:ext cx="0" cy="1782366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H="1">
            <a:off x="2412207" y="1680667"/>
            <a:ext cx="594122" cy="540544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 flipH="1">
            <a:off x="2412207" y="3409454"/>
            <a:ext cx="594122" cy="594122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 flipH="1">
            <a:off x="5868591" y="3409454"/>
            <a:ext cx="594122" cy="594122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 flipH="1">
            <a:off x="5868591" y="1680667"/>
            <a:ext cx="594122" cy="540544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574950" y="555526"/>
            <a:ext cx="24372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条棱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 flipH="1">
            <a:off x="3383756" y="2265660"/>
            <a:ext cx="29718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 flipV="1">
            <a:off x="2789635" y="2265660"/>
            <a:ext cx="594122" cy="5715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V="1">
            <a:off x="3386138" y="552351"/>
            <a:ext cx="0" cy="17145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H="1">
            <a:off x="3383756" y="2265660"/>
            <a:ext cx="29718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2800350" y="536872"/>
            <a:ext cx="3554016" cy="2315766"/>
          </a:xfrm>
          <a:prstGeom prst="cube">
            <a:avLst>
              <a:gd name="adj" fmla="val 25000"/>
            </a:avLst>
          </a:prstGeom>
          <a:noFill/>
          <a:ln w="3810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H="1">
            <a:off x="2789635" y="2859558"/>
            <a:ext cx="29718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 flipV="1">
            <a:off x="3383756" y="536872"/>
            <a:ext cx="0" cy="17145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V="1">
            <a:off x="2789635" y="1077416"/>
            <a:ext cx="0" cy="1782366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V="1">
            <a:off x="5760244" y="1077416"/>
            <a:ext cx="0" cy="1782366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 flipV="1">
            <a:off x="6354366" y="536872"/>
            <a:ext cx="0" cy="17145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 flipH="1">
            <a:off x="2789635" y="1077416"/>
            <a:ext cx="3024188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H="1">
            <a:off x="3383756" y="536872"/>
            <a:ext cx="29718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V="1">
            <a:off x="2789635" y="483294"/>
            <a:ext cx="604838" cy="594122"/>
          </a:xfrm>
          <a:prstGeom prst="line">
            <a:avLst/>
          </a:prstGeom>
          <a:noFill/>
          <a:ln w="7620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V="1">
            <a:off x="2800351" y="2223988"/>
            <a:ext cx="594122" cy="594122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V="1">
            <a:off x="5760244" y="2265660"/>
            <a:ext cx="594122" cy="594122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 flipV="1">
            <a:off x="5813823" y="536872"/>
            <a:ext cx="540544" cy="540544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 sz="1050"/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1835696" y="3579862"/>
            <a:ext cx="604867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棱可以分为三组，每组的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条是相对平行的。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2627784" y="3003798"/>
            <a:ext cx="35104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相对的棱长度相等。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0494 L 0.325 -9.62369E-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42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81246E-6 L 0.06685 -0.1027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-5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0895 L -0.32691 0.003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41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86305E-6 L -0.06493 0.116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7" y="58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3079E-6 L -0.00399 0.3460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9.31524E-7 L 0.0651 -0.1215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7" y="-60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5.30537E-7 L 0.00105 -0.3433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7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48148E-6 L -0.06216 0.10525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7" y="5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59038E-6 L 0.00278 0.32819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64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84948E-6 L 0.32552 0.00093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67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08E-6 L -3.61111E-6 -0.33356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9.25355E-7 L -0.32795 -0.01079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6" y="-5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6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7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3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4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utoUpdateAnimBg="0"/>
      <p:bldP spid="2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915816" y="3579862"/>
            <a:ext cx="2970634" cy="523220"/>
          </a:xfrm>
          <a:prstGeom prst="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个顶点。</a:t>
            </a:r>
          </a:p>
        </p:txBody>
      </p:sp>
      <p:grpSp>
        <p:nvGrpSpPr>
          <p:cNvPr id="16387" name="Group 3"/>
          <p:cNvGrpSpPr/>
          <p:nvPr/>
        </p:nvGrpSpPr>
        <p:grpSpPr bwMode="auto">
          <a:xfrm>
            <a:off x="3028950" y="1085850"/>
            <a:ext cx="3371850" cy="2286000"/>
            <a:chOff x="0" y="0"/>
            <a:chExt cx="2832" cy="1920"/>
          </a:xfrm>
        </p:grpSpPr>
        <p:sp>
          <p:nvSpPr>
            <p:cNvPr id="16405" name="Line 4"/>
            <p:cNvSpPr>
              <a:spLocks noChangeShapeType="1"/>
            </p:cNvSpPr>
            <p:nvPr/>
          </p:nvSpPr>
          <p:spPr bwMode="auto">
            <a:xfrm>
              <a:off x="480" y="0"/>
              <a:ext cx="0" cy="144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6406" name="Line 5"/>
            <p:cNvSpPr>
              <a:spLocks noChangeShapeType="1"/>
            </p:cNvSpPr>
            <p:nvPr/>
          </p:nvSpPr>
          <p:spPr bwMode="auto">
            <a:xfrm flipV="1">
              <a:off x="0" y="1440"/>
              <a:ext cx="480" cy="48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6407" name="Line 6"/>
            <p:cNvSpPr>
              <a:spLocks noChangeShapeType="1"/>
            </p:cNvSpPr>
            <p:nvPr/>
          </p:nvSpPr>
          <p:spPr bwMode="auto">
            <a:xfrm>
              <a:off x="480" y="1440"/>
              <a:ext cx="2352" cy="0"/>
            </a:xfrm>
            <a:prstGeom prst="line">
              <a:avLst/>
            </a:prstGeom>
            <a:noFill/>
            <a:ln w="34925" cap="rnd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6408" name="AutoShape 7"/>
            <p:cNvSpPr>
              <a:spLocks noChangeArrowheads="1"/>
            </p:cNvSpPr>
            <p:nvPr/>
          </p:nvSpPr>
          <p:spPr bwMode="auto">
            <a:xfrm>
              <a:off x="0" y="0"/>
              <a:ext cx="2832" cy="1920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50"/>
            </a:p>
          </p:txBody>
        </p:sp>
      </p:grp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2971800" y="1600200"/>
            <a:ext cx="114300" cy="114300"/>
          </a:xfrm>
          <a:prstGeom prst="ellipse">
            <a:avLst/>
          </a:prstGeom>
          <a:solidFill>
            <a:srgbClr val="FF5050"/>
          </a:solidFill>
          <a:ln w="9525">
            <a:solidFill>
              <a:srgbClr val="FF5050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000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3543300" y="2743200"/>
            <a:ext cx="114300" cy="114300"/>
          </a:xfrm>
          <a:prstGeom prst="ellipse">
            <a:avLst/>
          </a:prstGeom>
          <a:solidFill>
            <a:srgbClr val="FF5050"/>
          </a:solidFill>
          <a:ln w="9525">
            <a:solidFill>
              <a:srgbClr val="FF5050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000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5772150" y="1600200"/>
            <a:ext cx="114300" cy="114300"/>
          </a:xfrm>
          <a:prstGeom prst="ellipse">
            <a:avLst/>
          </a:prstGeom>
          <a:solidFill>
            <a:srgbClr val="FF5050"/>
          </a:solidFill>
          <a:ln w="9525">
            <a:solidFill>
              <a:srgbClr val="FF5050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000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6343650" y="1028700"/>
            <a:ext cx="114300" cy="114300"/>
          </a:xfrm>
          <a:prstGeom prst="ellipse">
            <a:avLst/>
          </a:prstGeom>
          <a:solidFill>
            <a:srgbClr val="FF5050"/>
          </a:solidFill>
          <a:ln w="9525">
            <a:solidFill>
              <a:srgbClr val="FF5050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000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3543300" y="1028700"/>
            <a:ext cx="114300" cy="114300"/>
          </a:xfrm>
          <a:prstGeom prst="ellipse">
            <a:avLst/>
          </a:prstGeom>
          <a:solidFill>
            <a:srgbClr val="FF5050"/>
          </a:solidFill>
          <a:ln w="9525">
            <a:solidFill>
              <a:srgbClr val="FF5050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000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2971800" y="3314700"/>
            <a:ext cx="114300" cy="114300"/>
          </a:xfrm>
          <a:prstGeom prst="ellipse">
            <a:avLst/>
          </a:prstGeom>
          <a:solidFill>
            <a:srgbClr val="FF5050"/>
          </a:solidFill>
          <a:ln w="9525">
            <a:solidFill>
              <a:srgbClr val="FF5050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000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5772150" y="3314700"/>
            <a:ext cx="114300" cy="114300"/>
          </a:xfrm>
          <a:prstGeom prst="ellipse">
            <a:avLst/>
          </a:prstGeom>
          <a:solidFill>
            <a:srgbClr val="FF5050"/>
          </a:solidFill>
          <a:ln w="9525">
            <a:solidFill>
              <a:srgbClr val="FF5050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000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6343650" y="2743200"/>
            <a:ext cx="114300" cy="114300"/>
          </a:xfrm>
          <a:prstGeom prst="ellipse">
            <a:avLst/>
          </a:prstGeom>
          <a:solidFill>
            <a:srgbClr val="FF5050"/>
          </a:solidFill>
          <a:ln w="9525">
            <a:solidFill>
              <a:srgbClr val="FF5050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000">
              <a:solidFill>
                <a:srgbClr val="FF505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3" name="Group 16"/>
          <p:cNvGrpSpPr/>
          <p:nvPr/>
        </p:nvGrpSpPr>
        <p:grpSpPr bwMode="auto">
          <a:xfrm>
            <a:off x="2971800" y="1028700"/>
            <a:ext cx="3486150" cy="2400300"/>
            <a:chOff x="0" y="0"/>
            <a:chExt cx="2928" cy="2016"/>
          </a:xfrm>
        </p:grpSpPr>
        <p:sp>
          <p:nvSpPr>
            <p:cNvPr id="16397" name="Oval 17"/>
            <p:cNvSpPr>
              <a:spLocks noChangeArrowheads="1"/>
            </p:cNvSpPr>
            <p:nvPr/>
          </p:nvSpPr>
          <p:spPr bwMode="auto">
            <a:xfrm>
              <a:off x="0" y="480"/>
              <a:ext cx="96" cy="96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5050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3000">
                <a:solidFill>
                  <a:srgbClr val="FF505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398" name="Oval 18"/>
            <p:cNvSpPr>
              <a:spLocks noChangeArrowheads="1"/>
            </p:cNvSpPr>
            <p:nvPr/>
          </p:nvSpPr>
          <p:spPr bwMode="auto">
            <a:xfrm>
              <a:off x="480" y="1440"/>
              <a:ext cx="96" cy="96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5050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3000">
                <a:solidFill>
                  <a:srgbClr val="FF505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399" name="Oval 19"/>
            <p:cNvSpPr>
              <a:spLocks noChangeArrowheads="1"/>
            </p:cNvSpPr>
            <p:nvPr/>
          </p:nvSpPr>
          <p:spPr bwMode="auto">
            <a:xfrm>
              <a:off x="2352" y="480"/>
              <a:ext cx="96" cy="96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5050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3000">
                <a:solidFill>
                  <a:srgbClr val="FF505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00" name="Oval 20"/>
            <p:cNvSpPr>
              <a:spLocks noChangeArrowheads="1"/>
            </p:cNvSpPr>
            <p:nvPr/>
          </p:nvSpPr>
          <p:spPr bwMode="auto">
            <a:xfrm>
              <a:off x="2832" y="0"/>
              <a:ext cx="96" cy="96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5050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3000">
                <a:solidFill>
                  <a:srgbClr val="FF505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01" name="Oval 21"/>
            <p:cNvSpPr>
              <a:spLocks noChangeArrowheads="1"/>
            </p:cNvSpPr>
            <p:nvPr/>
          </p:nvSpPr>
          <p:spPr bwMode="auto">
            <a:xfrm>
              <a:off x="480" y="0"/>
              <a:ext cx="96" cy="96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5050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3000">
                <a:solidFill>
                  <a:srgbClr val="FF505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02" name="Oval 22"/>
            <p:cNvSpPr>
              <a:spLocks noChangeArrowheads="1"/>
            </p:cNvSpPr>
            <p:nvPr/>
          </p:nvSpPr>
          <p:spPr bwMode="auto">
            <a:xfrm>
              <a:off x="0" y="1920"/>
              <a:ext cx="96" cy="96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5050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3000">
                <a:solidFill>
                  <a:srgbClr val="FF505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03" name="Oval 23"/>
            <p:cNvSpPr>
              <a:spLocks noChangeArrowheads="1"/>
            </p:cNvSpPr>
            <p:nvPr/>
          </p:nvSpPr>
          <p:spPr bwMode="auto">
            <a:xfrm>
              <a:off x="2352" y="1920"/>
              <a:ext cx="96" cy="96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5050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3000">
                <a:solidFill>
                  <a:srgbClr val="FF505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04" name="Oval 24"/>
            <p:cNvSpPr>
              <a:spLocks noChangeArrowheads="1"/>
            </p:cNvSpPr>
            <p:nvPr/>
          </p:nvSpPr>
          <p:spPr bwMode="auto">
            <a:xfrm>
              <a:off x="2832" y="1440"/>
              <a:ext cx="96" cy="96"/>
            </a:xfrm>
            <a:prstGeom prst="ellipse">
              <a:avLst/>
            </a:prstGeom>
            <a:solidFill>
              <a:srgbClr val="FF5050"/>
            </a:solidFill>
            <a:ln w="9525">
              <a:solidFill>
                <a:srgbClr val="FF5050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3000">
                <a:solidFill>
                  <a:srgbClr val="FF5050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1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00"/>
                            </p:stCondLst>
                            <p:childTnLst>
                              <p:par>
                                <p:cTn id="17" presetID="1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00"/>
                            </p:stCondLst>
                            <p:childTnLst>
                              <p:par>
                                <p:cTn id="20" presetID="1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300"/>
                            </p:stCondLst>
                            <p:childTnLst>
                              <p:par>
                                <p:cTn id="26" presetID="1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1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 autoUpdateAnimBg="0"/>
      <p:bldP spid="17416" grpId="0" animBg="1" autoUpdateAnimBg="0"/>
      <p:bldP spid="17417" grpId="0" animBg="1" autoUpdateAnimBg="0"/>
      <p:bldP spid="17418" grpId="0" animBg="1" autoUpdateAnimBg="0"/>
      <p:bldP spid="17419" grpId="0" animBg="1" autoUpdateAnimBg="0"/>
      <p:bldP spid="17420" grpId="0" animBg="1" autoUpdateAnimBg="0"/>
      <p:bldP spid="17421" grpId="0" animBg="1" autoUpdateAnimBg="0"/>
      <p:bldP spid="17422" grpId="0" animBg="1" autoUpdateAnimBg="0"/>
      <p:bldP spid="1742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411760" y="339502"/>
            <a:ext cx="4988024" cy="715089"/>
          </a:xfrm>
          <a:prstGeom prst="roundRect">
            <a:avLst/>
          </a:prstGeom>
          <a:noFill/>
          <a:ln>
            <a:solidFill>
              <a:schemeClr val="accent5"/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说一说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长方体的特征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411730" y="992505"/>
            <a:ext cx="630174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有6个面，6个面都是长方形（特殊情况有两个相对的面是正方形）</a:t>
            </a:r>
          </a:p>
          <a:p>
            <a:pPr eaLnBrk="1" hangingPunct="1"/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相对的面完全相同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959894" y="326766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505358" y="2535268"/>
            <a:ext cx="48006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条棱</a:t>
            </a:r>
          </a:p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相对的棱长度相等</a:t>
            </a:r>
          </a:p>
        </p:txBody>
      </p:sp>
      <p:grpSp>
        <p:nvGrpSpPr>
          <p:cNvPr id="2" name="Group 6"/>
          <p:cNvGrpSpPr/>
          <p:nvPr/>
        </p:nvGrpSpPr>
        <p:grpSpPr bwMode="auto">
          <a:xfrm>
            <a:off x="1428750" y="1168588"/>
            <a:ext cx="1008460" cy="3471862"/>
            <a:chOff x="0" y="0"/>
            <a:chExt cx="847" cy="2916"/>
          </a:xfrm>
        </p:grpSpPr>
        <p:sp>
          <p:nvSpPr>
            <p:cNvPr id="19464" name="Text Box 7"/>
            <p:cNvSpPr txBox="1">
              <a:spLocks noChangeArrowheads="1"/>
            </p:cNvSpPr>
            <p:nvPr/>
          </p:nvSpPr>
          <p:spPr bwMode="auto">
            <a:xfrm>
              <a:off x="160" y="0"/>
              <a:ext cx="501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面</a:t>
              </a:r>
            </a:p>
          </p:txBody>
        </p:sp>
        <p:sp>
          <p:nvSpPr>
            <p:cNvPr id="19465" name="Text Box 8"/>
            <p:cNvSpPr txBox="1">
              <a:spLocks noChangeArrowheads="1"/>
            </p:cNvSpPr>
            <p:nvPr/>
          </p:nvSpPr>
          <p:spPr bwMode="auto">
            <a:xfrm>
              <a:off x="239" y="1329"/>
              <a:ext cx="501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棱</a:t>
              </a:r>
            </a:p>
          </p:txBody>
        </p:sp>
        <p:sp>
          <p:nvSpPr>
            <p:cNvPr id="3" name="Text Box 9"/>
            <p:cNvSpPr txBox="1">
              <a:spLocks noChangeArrowheads="1"/>
            </p:cNvSpPr>
            <p:nvPr/>
          </p:nvSpPr>
          <p:spPr bwMode="auto">
            <a:xfrm>
              <a:off x="0" y="2425"/>
              <a:ext cx="847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顶点</a:t>
              </a:r>
            </a:p>
          </p:txBody>
        </p:sp>
      </p:grp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310097" y="4083918"/>
            <a:ext cx="21178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有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个顶点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MTC_00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 autoUpdateAnimBg="0"/>
      <p:bldP spid="19459" grpId="0" autoUpdateAnimBg="0"/>
      <p:bldP spid="19461" grpId="0" autoUpdateAnimBg="0"/>
      <p:bldP spid="1946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3441576" y="843558"/>
            <a:ext cx="1943100" cy="1943100"/>
          </a:xfrm>
          <a:prstGeom prst="cube">
            <a:avLst>
              <a:gd name="adj" fmla="val 26472"/>
            </a:avLst>
          </a:prstGeom>
          <a:noFill/>
          <a:ln w="9525">
            <a:solidFill>
              <a:schemeClr val="tx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 b="1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955926" y="900708"/>
            <a:ext cx="1191" cy="142875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 b="1"/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 flipH="1">
            <a:off x="3898776" y="2272308"/>
            <a:ext cx="1485900" cy="1191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 b="1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 flipH="1">
            <a:off x="3498726" y="2272308"/>
            <a:ext cx="457200" cy="51435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 b="1"/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3441576" y="843558"/>
            <a:ext cx="1943100" cy="514350"/>
          </a:xfrm>
          <a:prstGeom prst="parallelogram">
            <a:avLst>
              <a:gd name="adj" fmla="val 1027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 b="1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3441576" y="1586508"/>
            <a:ext cx="1943100" cy="514350"/>
          </a:xfrm>
          <a:prstGeom prst="parallelogram">
            <a:avLst>
              <a:gd name="adj" fmla="val 1027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 b="1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3441576" y="2272308"/>
            <a:ext cx="1943100" cy="514350"/>
          </a:xfrm>
          <a:prstGeom prst="parallelogram">
            <a:avLst>
              <a:gd name="adj" fmla="val 1027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 b="1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3955926" y="843558"/>
            <a:ext cx="1428750" cy="14287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 b="1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3727326" y="1072158"/>
            <a:ext cx="1428750" cy="14287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 b="1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3441576" y="1357908"/>
            <a:ext cx="1428750" cy="14287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 b="1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3804" name="AutoShape 12"/>
          <p:cNvSpPr>
            <a:spLocks noChangeArrowheads="1"/>
          </p:cNvSpPr>
          <p:nvPr/>
        </p:nvSpPr>
        <p:spPr bwMode="auto">
          <a:xfrm rot="5400000" flipH="1">
            <a:off x="2727201" y="1557933"/>
            <a:ext cx="1943100" cy="514350"/>
          </a:xfrm>
          <a:prstGeom prst="parallelogram">
            <a:avLst>
              <a:gd name="adj" fmla="val 9920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 b="1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3805" name="AutoShape 13"/>
          <p:cNvSpPr>
            <a:spLocks noChangeArrowheads="1"/>
          </p:cNvSpPr>
          <p:nvPr/>
        </p:nvSpPr>
        <p:spPr bwMode="auto">
          <a:xfrm rot="5400000" flipH="1">
            <a:off x="3413001" y="1557933"/>
            <a:ext cx="1943100" cy="514350"/>
          </a:xfrm>
          <a:prstGeom prst="parallelogram">
            <a:avLst>
              <a:gd name="adj" fmla="val 9920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 b="1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3806" name="AutoShape 14"/>
          <p:cNvSpPr>
            <a:spLocks noChangeArrowheads="1"/>
          </p:cNvSpPr>
          <p:nvPr/>
        </p:nvSpPr>
        <p:spPr bwMode="auto">
          <a:xfrm rot="5400000" flipH="1">
            <a:off x="4155951" y="1557933"/>
            <a:ext cx="1943100" cy="514350"/>
          </a:xfrm>
          <a:prstGeom prst="parallelogram">
            <a:avLst>
              <a:gd name="adj" fmla="val 9920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 b="1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20" name="Picture 2" descr="http://pic74.nipic.com/file/20150813/21438120_093503125943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824" l="11068" r="899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06969" y="2571750"/>
            <a:ext cx="1777399" cy="178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圆角矩形标注 10"/>
          <p:cNvSpPr/>
          <p:nvPr/>
        </p:nvSpPr>
        <p:spPr>
          <a:xfrm>
            <a:off x="2699792" y="3084036"/>
            <a:ext cx="3528391" cy="576000"/>
          </a:xfrm>
          <a:prstGeom prst="wedgeRoundRectCallout">
            <a:avLst>
              <a:gd name="adj1" fmla="val 61803"/>
              <a:gd name="adj2" fmla="val 3196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个面完全相同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nimBg="1"/>
      <p:bldP spid="33799" grpId="0" animBg="1"/>
      <p:bldP spid="33800" grpId="0" animBg="1"/>
      <p:bldP spid="33801" grpId="0" animBg="1"/>
      <p:bldP spid="33802" grpId="0" animBg="1"/>
      <p:bldP spid="33803" grpId="0" animBg="1"/>
      <p:bldP spid="33804" grpId="0" animBg="1"/>
      <p:bldP spid="33805" grpId="0" animBg="1"/>
      <p:bldP spid="33806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ChangeArrowheads="1"/>
          </p:cNvSpPr>
          <p:nvPr/>
        </p:nvSpPr>
        <p:spPr bwMode="auto">
          <a:xfrm>
            <a:off x="3429000" y="612676"/>
            <a:ext cx="1943100" cy="1943100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4819" name="Line 3"/>
          <p:cNvSpPr>
            <a:spLocks noChangeShapeType="1"/>
          </p:cNvSpPr>
          <p:nvPr/>
        </p:nvSpPr>
        <p:spPr bwMode="auto">
          <a:xfrm>
            <a:off x="3886200" y="612676"/>
            <a:ext cx="0" cy="14859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 flipH="1">
            <a:off x="3886200" y="2098576"/>
            <a:ext cx="14859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 flipH="1">
            <a:off x="3429000" y="2098576"/>
            <a:ext cx="457200" cy="457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3429000" y="1127026"/>
            <a:ext cx="14859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3429000" y="2555776"/>
            <a:ext cx="14859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3886200" y="2098576"/>
            <a:ext cx="14859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3886200" y="612676"/>
            <a:ext cx="14859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H="1">
            <a:off x="3429000" y="612676"/>
            <a:ext cx="457200" cy="5143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 flipH="1">
            <a:off x="4914900" y="612676"/>
            <a:ext cx="457200" cy="5143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 flipH="1">
            <a:off x="4914900" y="2041426"/>
            <a:ext cx="457200" cy="5143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 flipH="1">
            <a:off x="3429000" y="2041426"/>
            <a:ext cx="457200" cy="5143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3429000" y="1127026"/>
            <a:ext cx="0" cy="14287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>
            <a:off x="4914900" y="1127026"/>
            <a:ext cx="0" cy="14287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5372100" y="612676"/>
            <a:ext cx="0" cy="14287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33" name="Line 17"/>
          <p:cNvSpPr>
            <a:spLocks noChangeShapeType="1"/>
          </p:cNvSpPr>
          <p:nvPr/>
        </p:nvSpPr>
        <p:spPr bwMode="auto">
          <a:xfrm>
            <a:off x="3886200" y="612676"/>
            <a:ext cx="0" cy="14287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34834" name="Oval 18"/>
          <p:cNvSpPr>
            <a:spLocks noChangeArrowheads="1"/>
          </p:cNvSpPr>
          <p:nvPr/>
        </p:nvSpPr>
        <p:spPr bwMode="auto">
          <a:xfrm>
            <a:off x="3371850" y="1012726"/>
            <a:ext cx="114300" cy="1143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4835" name="Oval 19"/>
          <p:cNvSpPr>
            <a:spLocks noChangeArrowheads="1"/>
          </p:cNvSpPr>
          <p:nvPr/>
        </p:nvSpPr>
        <p:spPr bwMode="auto">
          <a:xfrm>
            <a:off x="4857750" y="1069876"/>
            <a:ext cx="114300" cy="1143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4836" name="Oval 20"/>
          <p:cNvSpPr>
            <a:spLocks noChangeArrowheads="1"/>
          </p:cNvSpPr>
          <p:nvPr/>
        </p:nvSpPr>
        <p:spPr bwMode="auto">
          <a:xfrm>
            <a:off x="3371850" y="2498626"/>
            <a:ext cx="114300" cy="1143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4837" name="Oval 21"/>
          <p:cNvSpPr>
            <a:spLocks noChangeArrowheads="1"/>
          </p:cNvSpPr>
          <p:nvPr/>
        </p:nvSpPr>
        <p:spPr bwMode="auto">
          <a:xfrm>
            <a:off x="4857750" y="2498626"/>
            <a:ext cx="114300" cy="1143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4838" name="Oval 22"/>
          <p:cNvSpPr>
            <a:spLocks noChangeArrowheads="1"/>
          </p:cNvSpPr>
          <p:nvPr/>
        </p:nvSpPr>
        <p:spPr bwMode="auto">
          <a:xfrm>
            <a:off x="3829050" y="555526"/>
            <a:ext cx="114300" cy="1143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5314950" y="555526"/>
            <a:ext cx="114300" cy="1143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4840" name="Oval 24"/>
          <p:cNvSpPr>
            <a:spLocks noChangeArrowheads="1"/>
          </p:cNvSpPr>
          <p:nvPr/>
        </p:nvSpPr>
        <p:spPr bwMode="auto">
          <a:xfrm>
            <a:off x="3829050" y="2041426"/>
            <a:ext cx="114300" cy="1143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34841" name="Oval 25"/>
          <p:cNvSpPr>
            <a:spLocks noChangeArrowheads="1"/>
          </p:cNvSpPr>
          <p:nvPr/>
        </p:nvSpPr>
        <p:spPr bwMode="auto">
          <a:xfrm>
            <a:off x="5314950" y="1984276"/>
            <a:ext cx="114300" cy="1143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"/>
              <a:defRPr sz="2800">
                <a:solidFill>
                  <a:schemeClr val="accent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charset="0"/>
              <a:buChar char=" "/>
              <a:defRPr sz="16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6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165"/>
              </a:spcBef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65"/>
              </a:spcBef>
              <a:spcAft>
                <a:spcPct val="0"/>
              </a:spcAft>
              <a:buFont typeface="Calibri" panose="020F0502020204030204" charset="0"/>
              <a:buChar char="•"/>
              <a:defRPr sz="500">
                <a:solidFill>
                  <a:srgbClr val="7F7F7F"/>
                </a:solidFill>
                <a:latin typeface="Calibri" panose="020F0502020204030204" charset="0"/>
                <a:ea typeface="幼圆" panose="02010509060101010101" pitchFamily="49" charset="-122"/>
                <a:cs typeface="幼圆" panose="020105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zh-CN" altLang="en-US" sz="1350">
              <a:solidFill>
                <a:schemeClr val="tx1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31" name="Picture 2" descr="http://pic74.nipic.com/file/20150813/21438120_093503125943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824" l="11068" r="899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85057" y="2427734"/>
            <a:ext cx="1671319" cy="167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圆角矩形标注 10"/>
          <p:cNvSpPr/>
          <p:nvPr/>
        </p:nvSpPr>
        <p:spPr>
          <a:xfrm>
            <a:off x="2555776" y="2894175"/>
            <a:ext cx="3780419" cy="576000"/>
          </a:xfrm>
          <a:prstGeom prst="wedgeRoundRectCallout">
            <a:avLst>
              <a:gd name="adj1" fmla="val 61803"/>
              <a:gd name="adj2" fmla="val 3196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正方体有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条棱，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个顶点。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4" grpId="0" animBg="1"/>
      <p:bldP spid="34835" grpId="0" animBg="1"/>
      <p:bldP spid="34836" grpId="0" animBg="1"/>
      <p:bldP spid="34837" grpId="0" animBg="1"/>
      <p:bldP spid="34838" grpId="0" animBg="1"/>
      <p:bldP spid="34839" grpId="0" animBg="1"/>
      <p:bldP spid="34840" grpId="0" animBg="1"/>
      <p:bldP spid="3484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7" name="Group 5"/>
          <p:cNvGraphicFramePr>
            <a:graphicFrameLocks noGrp="1"/>
          </p:cNvGraphicFramePr>
          <p:nvPr/>
        </p:nvGraphicFramePr>
        <p:xfrm>
          <a:off x="2142555" y="423793"/>
          <a:ext cx="5562600" cy="1541679"/>
        </p:xfrm>
        <a:graphic>
          <a:graphicData uri="http://schemas.openxmlformats.org/drawingml/2006/table">
            <a:tbl>
              <a:tblPr/>
              <a:tblGrid>
                <a:gridCol w="9727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40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51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737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立体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图形</a:t>
                      </a:r>
                    </a:p>
                  </a:txBody>
                  <a:tcPr marL="67500" marR="67500" marT="35097" marB="35097" anchor="ctr" horzOverflow="overflow">
                    <a:lnL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相同点</a:t>
                      </a:r>
                    </a:p>
                  </a:txBody>
                  <a:tcPr marL="67500" marR="67500" marT="35097" marB="35097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37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</a:t>
                      </a:r>
                    </a:p>
                  </a:txBody>
                  <a:tcPr marL="67500" marR="67500" marT="35097" marB="35097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棱</a:t>
                      </a:r>
                    </a:p>
                  </a:txBody>
                  <a:tcPr marL="67500" marR="67500" marT="35097" marB="35097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顶点</a:t>
                      </a:r>
                    </a:p>
                  </a:txBody>
                  <a:tcPr marL="67500" marR="67500" marT="35097" marB="35097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长方体</a:t>
                      </a:r>
                    </a:p>
                  </a:txBody>
                  <a:tcPr marL="67500" marR="67500" marT="35097" marB="35097" anchor="ctr" horzOverflow="overflow">
                    <a:lnL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097" marB="35097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097" marB="35097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097" marB="35097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4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正方体</a:t>
                      </a:r>
                    </a:p>
                  </a:txBody>
                  <a:tcPr marL="67500" marR="67500" marT="35097" marB="35097" anchor="ctr" horzOverflow="overflow">
                    <a:lnL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097" marB="35097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097" marB="35097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097" marB="35097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4541" name="Rectangle 29"/>
          <p:cNvSpPr>
            <a:spLocks noChangeArrowheads="1"/>
          </p:cNvSpPr>
          <p:nvPr/>
        </p:nvSpPr>
        <p:spPr bwMode="auto">
          <a:xfrm>
            <a:off x="3540349" y="1164363"/>
            <a:ext cx="756047" cy="39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0" lang="en-US" altLang="zh-CN" sz="2100" b="1" dirty="0">
                <a:solidFill>
                  <a:srgbClr val="0000FF"/>
                </a:solidFill>
                <a:ea typeface="楷体_GB2312" panose="02010600030101010101" pitchFamily="49" charset="-122"/>
              </a:rPr>
              <a:t>6 </a:t>
            </a:r>
            <a:r>
              <a:rPr kumimoji="0" lang="zh-CN" altLang="en-US" sz="2100" b="1" dirty="0">
                <a:solidFill>
                  <a:srgbClr val="0000FF"/>
                </a:solidFill>
                <a:ea typeface="楷体_GB2312" panose="02010600030101010101" pitchFamily="49" charset="-122"/>
              </a:rPr>
              <a:t>个</a:t>
            </a:r>
          </a:p>
        </p:txBody>
      </p:sp>
      <p:sp>
        <p:nvSpPr>
          <p:cNvPr id="64542" name="Rectangle 30"/>
          <p:cNvSpPr>
            <a:spLocks noChangeArrowheads="1"/>
          </p:cNvSpPr>
          <p:nvPr/>
        </p:nvSpPr>
        <p:spPr bwMode="auto">
          <a:xfrm>
            <a:off x="4985767" y="1164363"/>
            <a:ext cx="909638" cy="39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kumimoji="0" lang="en-US" altLang="zh-CN" sz="2100" b="1">
                <a:solidFill>
                  <a:srgbClr val="0000FF"/>
                </a:solidFill>
                <a:ea typeface="楷体_GB2312" panose="02010600030101010101" pitchFamily="49" charset="-122"/>
              </a:rPr>
              <a:t>12 </a:t>
            </a:r>
            <a:r>
              <a:rPr kumimoji="0" lang="zh-CN" altLang="en-US" sz="2100" b="1">
                <a:solidFill>
                  <a:srgbClr val="0000FF"/>
                </a:solidFill>
                <a:ea typeface="楷体_GB2312" panose="02010600030101010101" pitchFamily="49" charset="-122"/>
              </a:rPr>
              <a:t>条</a:t>
            </a:r>
          </a:p>
        </p:txBody>
      </p:sp>
      <p:sp>
        <p:nvSpPr>
          <p:cNvPr id="64543" name="Rectangle 31"/>
          <p:cNvSpPr>
            <a:spLocks noChangeArrowheads="1"/>
          </p:cNvSpPr>
          <p:nvPr/>
        </p:nvSpPr>
        <p:spPr bwMode="auto">
          <a:xfrm>
            <a:off x="6625258" y="1164363"/>
            <a:ext cx="690563" cy="39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0" lang="en-US" altLang="zh-CN" sz="2100" b="1">
                <a:solidFill>
                  <a:srgbClr val="0000FF"/>
                </a:solidFill>
                <a:ea typeface="楷体_GB2312" panose="02010600030101010101" pitchFamily="49" charset="-122"/>
              </a:rPr>
              <a:t>8 </a:t>
            </a:r>
            <a:r>
              <a:rPr kumimoji="0" lang="zh-CN" altLang="en-US" sz="2100" b="1">
                <a:solidFill>
                  <a:srgbClr val="0000FF"/>
                </a:solidFill>
                <a:ea typeface="楷体_GB2312" panose="02010600030101010101" pitchFamily="49" charset="-122"/>
              </a:rPr>
              <a:t>个</a:t>
            </a:r>
          </a:p>
        </p:txBody>
      </p:sp>
      <p:sp>
        <p:nvSpPr>
          <p:cNvPr id="64544" name="Rectangle 32"/>
          <p:cNvSpPr>
            <a:spLocks noChangeArrowheads="1"/>
          </p:cNvSpPr>
          <p:nvPr/>
        </p:nvSpPr>
        <p:spPr bwMode="auto">
          <a:xfrm>
            <a:off x="3540349" y="1564413"/>
            <a:ext cx="756047" cy="39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0" lang="en-US" altLang="zh-CN" sz="2100" b="1" dirty="0">
                <a:solidFill>
                  <a:srgbClr val="0000FF"/>
                </a:solidFill>
                <a:ea typeface="楷体_GB2312" panose="02010600030101010101" pitchFamily="49" charset="-122"/>
              </a:rPr>
              <a:t>6 </a:t>
            </a:r>
            <a:r>
              <a:rPr kumimoji="0" lang="zh-CN" altLang="en-US" sz="2100" b="1" dirty="0">
                <a:solidFill>
                  <a:srgbClr val="0000FF"/>
                </a:solidFill>
                <a:ea typeface="楷体_GB2312" panose="02010600030101010101" pitchFamily="49" charset="-122"/>
              </a:rPr>
              <a:t>个</a:t>
            </a:r>
          </a:p>
        </p:txBody>
      </p:sp>
      <p:sp>
        <p:nvSpPr>
          <p:cNvPr id="64545" name="Rectangle 33"/>
          <p:cNvSpPr>
            <a:spLocks noChangeArrowheads="1"/>
          </p:cNvSpPr>
          <p:nvPr/>
        </p:nvSpPr>
        <p:spPr bwMode="auto">
          <a:xfrm>
            <a:off x="4985767" y="1564413"/>
            <a:ext cx="909638" cy="39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kumimoji="0" lang="en-US" altLang="zh-CN" sz="2100" b="1">
                <a:solidFill>
                  <a:srgbClr val="0000FF"/>
                </a:solidFill>
                <a:ea typeface="楷体_GB2312" panose="02010600030101010101" pitchFamily="49" charset="-122"/>
              </a:rPr>
              <a:t>12 </a:t>
            </a:r>
            <a:r>
              <a:rPr kumimoji="0" lang="zh-CN" altLang="en-US" sz="2100" b="1">
                <a:solidFill>
                  <a:srgbClr val="0000FF"/>
                </a:solidFill>
                <a:ea typeface="楷体_GB2312" panose="02010600030101010101" pitchFamily="49" charset="-122"/>
              </a:rPr>
              <a:t>条</a:t>
            </a:r>
          </a:p>
        </p:txBody>
      </p:sp>
      <p:sp>
        <p:nvSpPr>
          <p:cNvPr id="64546" name="Rectangle 34"/>
          <p:cNvSpPr>
            <a:spLocks noChangeArrowheads="1"/>
          </p:cNvSpPr>
          <p:nvPr/>
        </p:nvSpPr>
        <p:spPr bwMode="auto">
          <a:xfrm>
            <a:off x="6625258" y="1564413"/>
            <a:ext cx="690563" cy="39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kumimoji="0" lang="en-US" altLang="zh-CN" sz="2100" b="1">
                <a:solidFill>
                  <a:srgbClr val="0000FF"/>
                </a:solidFill>
                <a:ea typeface="楷体_GB2312" panose="02010600030101010101" pitchFamily="49" charset="-122"/>
              </a:rPr>
              <a:t>8 </a:t>
            </a:r>
            <a:r>
              <a:rPr kumimoji="0" lang="zh-CN" altLang="en-US" sz="2100" b="1">
                <a:solidFill>
                  <a:srgbClr val="0000FF"/>
                </a:solidFill>
                <a:ea typeface="楷体_GB2312" panose="02010600030101010101" pitchFamily="49" charset="-122"/>
              </a:rPr>
              <a:t>个</a:t>
            </a:r>
          </a:p>
        </p:txBody>
      </p:sp>
      <p:graphicFrame>
        <p:nvGraphicFramePr>
          <p:cNvPr id="64547" name="Group 35"/>
          <p:cNvGraphicFramePr>
            <a:graphicFrameLocks noGrp="1"/>
          </p:cNvGraphicFramePr>
          <p:nvPr/>
        </p:nvGraphicFramePr>
        <p:xfrm>
          <a:off x="1763688" y="2067694"/>
          <a:ext cx="5941219" cy="2562020"/>
        </p:xfrm>
        <a:graphic>
          <a:graphicData uri="http://schemas.openxmlformats.org/drawingml/2006/table">
            <a:tbl>
              <a:tblPr/>
              <a:tblGrid>
                <a:gridCol w="979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5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6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737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立体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图形</a:t>
                      </a:r>
                    </a:p>
                  </a:txBody>
                  <a:tcPr marL="67500" marR="67500" marT="35098" marB="35098" anchor="ctr" horzOverflow="overflow">
                    <a:lnL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不同点</a:t>
                      </a:r>
                    </a:p>
                  </a:txBody>
                  <a:tcPr marL="67500" marR="67500" marT="35098" marB="35098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37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面的形状</a:t>
                      </a:r>
                    </a:p>
                  </a:txBody>
                  <a:tcPr marL="67500" marR="67500" marT="35098" marB="35098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棱长</a:t>
                      </a:r>
                    </a:p>
                  </a:txBody>
                  <a:tcPr marL="67500" marR="67500" marT="35098" marB="35098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60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长方体</a:t>
                      </a:r>
                    </a:p>
                  </a:txBody>
                  <a:tcPr marL="67500" marR="67500" marT="35098" marB="35098" anchor="ctr" horzOverflow="overflow">
                    <a:lnL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098" marB="35098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098" marB="35098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60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正方体</a:t>
                      </a:r>
                    </a:p>
                  </a:txBody>
                  <a:tcPr marL="67500" marR="67500" marT="35098" marB="35098" anchor="ctr" horzOverflow="overflow">
                    <a:lnL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098" marB="35098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7500" marR="67500" marT="35098" marB="35098" anchor="ctr" horzOverflow="overflow">
                    <a:lnL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90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4567" name="Rectangle 55"/>
          <p:cNvSpPr>
            <a:spLocks noChangeArrowheads="1"/>
          </p:cNvSpPr>
          <p:nvPr/>
        </p:nvSpPr>
        <p:spPr bwMode="auto">
          <a:xfrm>
            <a:off x="5760616" y="2768973"/>
            <a:ext cx="1782366" cy="81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0" lang="zh-CN" altLang="en-US" sz="1950" b="1">
                <a:solidFill>
                  <a:srgbClr val="0000FF"/>
                </a:solidFill>
                <a:latin typeface="楷体_GB2312" panose="02010600030101010101" pitchFamily="49" charset="-122"/>
                <a:ea typeface="楷体_GB2312" panose="02010600030101010101" pitchFamily="49" charset="-122"/>
              </a:rPr>
              <a:t>每相对的</a:t>
            </a:r>
            <a:r>
              <a:rPr kumimoji="0" lang="zh-CN" altLang="en-US" sz="1950" b="1">
                <a:solidFill>
                  <a:srgbClr val="0000FF"/>
                </a:solidFill>
                <a:ea typeface="楷体_GB2312" panose="02010600030101010101" pitchFamily="49" charset="-122"/>
              </a:rPr>
              <a:t> </a:t>
            </a:r>
            <a:r>
              <a:rPr kumimoji="0" lang="en-US" altLang="zh-CN" sz="1950" b="1">
                <a:solidFill>
                  <a:srgbClr val="0000FF"/>
                </a:solidFill>
                <a:ea typeface="楷体_GB2312" panose="02010600030101010101" pitchFamily="49" charset="-122"/>
              </a:rPr>
              <a:t>4 </a:t>
            </a:r>
            <a:r>
              <a:rPr kumimoji="0" lang="zh-CN" altLang="en-US" sz="1950" b="1">
                <a:solidFill>
                  <a:srgbClr val="0000FF"/>
                </a:solidFill>
                <a:latin typeface="楷体_GB2312" panose="02010600030101010101" pitchFamily="49" charset="-122"/>
                <a:ea typeface="楷体_GB2312" panose="02010600030101010101" pitchFamily="49" charset="-122"/>
              </a:rPr>
              <a:t>条棱的长度相等</a:t>
            </a:r>
          </a:p>
        </p:txBody>
      </p:sp>
      <p:sp>
        <p:nvSpPr>
          <p:cNvPr id="64568" name="Rectangle 56"/>
          <p:cNvSpPr>
            <a:spLocks noChangeArrowheads="1"/>
          </p:cNvSpPr>
          <p:nvPr/>
        </p:nvSpPr>
        <p:spPr bwMode="auto">
          <a:xfrm>
            <a:off x="5814194" y="3719092"/>
            <a:ext cx="1762125" cy="81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0" lang="en-US" altLang="en-US" sz="1950" b="1">
                <a:solidFill>
                  <a:srgbClr val="0000FF"/>
                </a:solidFill>
                <a:ea typeface="楷体_GB2312" panose="02010600030101010101" pitchFamily="49" charset="-122"/>
              </a:rPr>
              <a:t>12</a:t>
            </a:r>
            <a:r>
              <a:rPr kumimoji="0" lang="en-US" altLang="zh-CN" sz="1950" b="1">
                <a:solidFill>
                  <a:srgbClr val="0000FF"/>
                </a:solidFill>
                <a:ea typeface="楷体_GB2312" panose="02010600030101010101" pitchFamily="49" charset="-122"/>
              </a:rPr>
              <a:t> </a:t>
            </a:r>
            <a:r>
              <a:rPr kumimoji="0" lang="zh-CN" altLang="en-US" sz="1950" b="1">
                <a:solidFill>
                  <a:srgbClr val="0000FF"/>
                </a:solidFill>
                <a:latin typeface="楷体_GB2312" panose="02010600030101010101" pitchFamily="49" charset="-122"/>
                <a:ea typeface="楷体_GB2312" panose="02010600030101010101" pitchFamily="49" charset="-122"/>
              </a:rPr>
              <a:t>条棱的长度都相等</a:t>
            </a:r>
          </a:p>
        </p:txBody>
      </p:sp>
      <p:sp>
        <p:nvSpPr>
          <p:cNvPr id="64569" name="Rectangle 57"/>
          <p:cNvSpPr>
            <a:spLocks noChangeArrowheads="1"/>
          </p:cNvSpPr>
          <p:nvPr/>
        </p:nvSpPr>
        <p:spPr bwMode="auto">
          <a:xfrm>
            <a:off x="2790007" y="2823742"/>
            <a:ext cx="2951559" cy="848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0" lang="en-US" altLang="zh-CN" sz="1950" b="1">
                <a:solidFill>
                  <a:srgbClr val="0000FF"/>
                </a:solidFill>
                <a:ea typeface="楷体_GB2312" panose="02010600030101010101" pitchFamily="49" charset="-122"/>
              </a:rPr>
              <a:t>6 </a:t>
            </a:r>
            <a:r>
              <a:rPr kumimoji="0" lang="zh-CN" altLang="en-US" sz="1950" b="1">
                <a:solidFill>
                  <a:srgbClr val="0000FF"/>
                </a:solidFill>
                <a:ea typeface="楷体_GB2312" panose="02010600030101010101" pitchFamily="49" charset="-122"/>
              </a:rPr>
              <a:t>个长方形</a:t>
            </a:r>
            <a:r>
              <a:rPr kumimoji="0" lang="en-US" altLang="zh-CN" sz="195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kumimoji="0" lang="zh-CN" altLang="en-US" sz="1950" b="1">
                <a:solidFill>
                  <a:srgbClr val="0000FF"/>
                </a:solidFill>
                <a:ea typeface="楷体_GB2312" panose="02010600030101010101" pitchFamily="49" charset="-122"/>
              </a:rPr>
              <a:t>或有 </a:t>
            </a:r>
            <a:r>
              <a:rPr kumimoji="0" lang="en-US" altLang="zh-CN" sz="1950" b="1">
                <a:solidFill>
                  <a:srgbClr val="0000FF"/>
                </a:solidFill>
                <a:ea typeface="楷体_GB2312" panose="02010600030101010101" pitchFamily="49" charset="-122"/>
              </a:rPr>
              <a:t>2 </a:t>
            </a:r>
            <a:r>
              <a:rPr kumimoji="0" lang="zh-CN" altLang="en-US" sz="1950" b="1">
                <a:solidFill>
                  <a:srgbClr val="0000FF"/>
                </a:solidFill>
                <a:ea typeface="楷体_GB2312" panose="02010600030101010101" pitchFamily="49" charset="-122"/>
              </a:rPr>
              <a:t>个</a:t>
            </a:r>
            <a:r>
              <a:rPr kumimoji="0" lang="zh-CN" altLang="zh-CN" sz="1950" b="1">
                <a:solidFill>
                  <a:srgbClr val="0000FF"/>
                </a:solidFill>
                <a:ea typeface="楷体_GB2312" panose="02010600030101010101" pitchFamily="49" charset="-122"/>
              </a:rPr>
              <a:t>正</a:t>
            </a:r>
            <a:endParaRPr kumimoji="0" lang="zh-CN" altLang="en-US" sz="1950" b="1">
              <a:solidFill>
                <a:srgbClr val="0000FF"/>
              </a:solidFill>
              <a:ea typeface="楷体_GB2312" panose="0201060003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kumimoji="0" lang="zh-CN" altLang="zh-CN" sz="1950" b="1">
                <a:solidFill>
                  <a:srgbClr val="0000FF"/>
                </a:solidFill>
                <a:ea typeface="楷体_GB2312" panose="02010600030101010101" pitchFamily="49" charset="-122"/>
              </a:rPr>
              <a:t>方</a:t>
            </a:r>
            <a:r>
              <a:rPr kumimoji="0" lang="zh-CN" altLang="en-US" sz="1950" b="1">
                <a:solidFill>
                  <a:srgbClr val="0000FF"/>
                </a:solidFill>
                <a:ea typeface="楷体_GB2312" panose="02010600030101010101" pitchFamily="49" charset="-122"/>
              </a:rPr>
              <a:t>形和 </a:t>
            </a:r>
            <a:r>
              <a:rPr kumimoji="0" lang="en-US" altLang="zh-CN" sz="1950" b="1">
                <a:solidFill>
                  <a:srgbClr val="0000FF"/>
                </a:solidFill>
                <a:ea typeface="楷体_GB2312" panose="02010600030101010101" pitchFamily="49" charset="-122"/>
              </a:rPr>
              <a:t>4 </a:t>
            </a:r>
            <a:r>
              <a:rPr kumimoji="0" lang="zh-CN" altLang="en-US" sz="1950" b="1">
                <a:solidFill>
                  <a:srgbClr val="0000FF"/>
                </a:solidFill>
                <a:ea typeface="楷体_GB2312" panose="02010600030101010101" pitchFamily="49" charset="-122"/>
              </a:rPr>
              <a:t>个长方形</a:t>
            </a:r>
            <a:r>
              <a:rPr kumimoji="0" lang="zh-CN" altLang="en-US" sz="1950" b="1">
                <a:solidFill>
                  <a:srgbClr val="0000FF"/>
                </a:solidFill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64570" name="Rectangle 58"/>
          <p:cNvSpPr>
            <a:spLocks noChangeArrowheads="1"/>
          </p:cNvSpPr>
          <p:nvPr/>
        </p:nvSpPr>
        <p:spPr bwMode="auto">
          <a:xfrm>
            <a:off x="2894782" y="3909592"/>
            <a:ext cx="2974181" cy="400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0" lang="en-US" altLang="zh-CN" sz="1950" b="1">
                <a:solidFill>
                  <a:srgbClr val="0000FF"/>
                </a:solidFill>
                <a:ea typeface="楷体_GB2312" panose="02010600030101010101" pitchFamily="49" charset="-122"/>
              </a:rPr>
              <a:t>6 </a:t>
            </a:r>
            <a:r>
              <a:rPr kumimoji="0" lang="zh-CN" altLang="en-US" sz="1950" b="1">
                <a:solidFill>
                  <a:srgbClr val="0000FF"/>
                </a:solidFill>
                <a:ea typeface="楷体_GB2312" panose="02010600030101010101" pitchFamily="49" charset="-122"/>
              </a:rPr>
              <a:t>个完全相同的正方形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4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4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4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4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4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4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4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4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4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41" grpId="0"/>
      <p:bldP spid="64542" grpId="0"/>
      <p:bldP spid="64543" grpId="0"/>
      <p:bldP spid="64544" grpId="0"/>
      <p:bldP spid="64545" grpId="0"/>
      <p:bldP spid="64546" grpId="0"/>
      <p:bldP spid="64567" grpId="0"/>
      <p:bldP spid="64568" grpId="0"/>
      <p:bldP spid="64569" grpId="0"/>
      <p:bldP spid="645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3568" y="1711360"/>
            <a:ext cx="7920880" cy="571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条棱和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个顶点。（   ）</a:t>
            </a:r>
          </a:p>
          <a:p>
            <a:pPr eaLnBrk="1" hangingPunct="1">
              <a:buFontTx/>
              <a:buNone/>
            </a:pP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143000" y="2171700"/>
            <a:ext cx="62865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en-US" sz="2100">
              <a:latin typeface="+mn-ea"/>
              <a:ea typeface="+mn-ea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83568" y="2333102"/>
            <a:ext cx="8420224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相对的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条棱的长度都相等的物体一定是长方体。（   ）                                            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792120" y="4007787"/>
            <a:ext cx="634365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0"/>
              </a:spcBef>
            </a:pPr>
            <a:endParaRPr lang="zh-CN" altLang="en-US" sz="2400" b="1">
              <a:latin typeface="+mn-ea"/>
              <a:ea typeface="+mn-ea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755576" y="2949066"/>
            <a:ext cx="5132412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条棱的长度相等。（   ）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6228184" y="1563638"/>
            <a:ext cx="7429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+mn-ea"/>
                <a:ea typeface="+mn-ea"/>
              </a:rPr>
              <a:t>√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7956376" y="2211710"/>
            <a:ext cx="76495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000" b="1" dirty="0">
                <a:solidFill>
                  <a:srgbClr val="FF3300"/>
                </a:solidFill>
                <a:latin typeface="+mn-ea"/>
                <a:ea typeface="+mn-ea"/>
              </a:rPr>
              <a:t>× 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5004048" y="2881848"/>
            <a:ext cx="76495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000" b="1" dirty="0">
                <a:solidFill>
                  <a:srgbClr val="FF3300"/>
                </a:solidFill>
                <a:latin typeface="+mn-ea"/>
                <a:ea typeface="+mn-ea"/>
              </a:rPr>
              <a:t>× 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683568" y="3537698"/>
            <a:ext cx="7212136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一个长方体最多有两个面是正方形。（   ）</a:t>
            </a:r>
          </a:p>
          <a:p>
            <a:pPr eaLnBrk="1" hangingPunct="1">
              <a:spcBef>
                <a:spcPct val="20000"/>
              </a:spcBef>
              <a:buFontTx/>
              <a:buNone/>
            </a:pPr>
            <a:endParaRPr lang="zh-CN" altLang="en-US" sz="2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6228184" y="3437587"/>
            <a:ext cx="7429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FF3300"/>
                </a:solidFill>
                <a:latin typeface="+mn-ea"/>
                <a:ea typeface="+mn-ea"/>
              </a:rPr>
              <a:t>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9552" y="915566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我是聪明的小法官。（对的画“√”，错的画“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  <p:bldP spid="24581" grpId="0" autoUpdateAnimBg="0"/>
      <p:bldP spid="24583" grpId="0" autoUpdateAnimBg="0"/>
      <p:bldP spid="24584" grpId="0" autoUpdateAnimBg="0"/>
      <p:bldP spid="24585" grpId="0" autoUpdateAnimBg="0"/>
      <p:bldP spid="24586" grpId="0" autoUpdateAnimBg="0"/>
      <p:bldP spid="24587" grpId="0" build="p" autoUpdateAnimBg="0"/>
      <p:bldP spid="24588" grpId="0" autoUpdateAnimBg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4139953" y="2427734"/>
            <a:ext cx="3312367" cy="1519169"/>
          </a:xfrm>
          <a:prstGeom prst="cloudCallout">
            <a:avLst>
              <a:gd name="adj1" fmla="val 52333"/>
              <a:gd name="adj2" fmla="val 30815"/>
            </a:avLst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在生活中，你还见过哪些物体的形状是长方体或正方体？</a:t>
            </a:r>
          </a:p>
        </p:txBody>
      </p:sp>
      <p:pic>
        <p:nvPicPr>
          <p:cNvPr id="30" name="Picture 4" descr="小孩子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147814"/>
            <a:ext cx="600208" cy="1301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图片 2" descr="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599" y="915566"/>
            <a:ext cx="1536312" cy="1438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4" descr="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50" y="1103742"/>
            <a:ext cx="5160054" cy="1418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6473" y="3147814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1619672" y="3296314"/>
            <a:ext cx="2304257" cy="816320"/>
          </a:xfrm>
          <a:prstGeom prst="wedgeRoundRectCallout">
            <a:avLst>
              <a:gd name="adj1" fmla="val -70873"/>
              <a:gd name="adj2" fmla="val -20382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今天我们就一起来学习认识长方体。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93204" y="411510"/>
            <a:ext cx="2866628" cy="857250"/>
          </a:xfrm>
        </p:spPr>
        <p:txBody>
          <a:bodyPr/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看图填空。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9552" y="1056258"/>
            <a:ext cx="4965097" cy="339447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它的上面是（     ）形，长是（   ）厘米，宽是（   ）厘米。</a:t>
            </a:r>
          </a:p>
          <a:p>
            <a:pPr eaLnBrk="1" hangingPunct="1">
              <a:buFont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它的右侧面是（     ）形，长是（   ）厘米，宽是（   ）厘米。</a:t>
            </a:r>
          </a:p>
          <a:p>
            <a:pPr eaLnBrk="1" hangingPunct="1">
              <a:buFontTx/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它的前面是（    ）形，长是（    ）厘米，宽是（    ）厘米，面积是（     ）平方厘米。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5983297" y="1879420"/>
            <a:ext cx="1771650" cy="800100"/>
          </a:xfrm>
          <a:prstGeom prst="rect">
            <a:avLst/>
          </a:prstGeom>
          <a:solidFill>
            <a:srgbClr val="FFFFFF"/>
          </a:solidFill>
          <a:ln w="57150">
            <a:solidFill>
              <a:srgbClr val="FF0000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5983297" y="1365070"/>
            <a:ext cx="2343150" cy="514350"/>
          </a:xfrm>
          <a:prstGeom prst="parallelogram">
            <a:avLst>
              <a:gd name="adj" fmla="val 113889"/>
            </a:avLst>
          </a:prstGeom>
          <a:solidFill>
            <a:srgbClr val="FFFFFF"/>
          </a:solidFill>
          <a:ln w="57150">
            <a:solidFill>
              <a:srgbClr val="FF0000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8326447" y="1365070"/>
            <a:ext cx="0" cy="8001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 flipV="1">
            <a:off x="7754947" y="2165170"/>
            <a:ext cx="571500" cy="5143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6554797" y="2165170"/>
            <a:ext cx="1771650" cy="0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 flipV="1">
            <a:off x="6040447" y="2165170"/>
            <a:ext cx="514350" cy="457200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6554797" y="1365070"/>
            <a:ext cx="0" cy="800100"/>
          </a:xfrm>
          <a:prstGeom prst="line">
            <a:avLst/>
          </a:prstGeom>
          <a:noFill/>
          <a:ln w="57150" cap="rnd">
            <a:solidFill>
              <a:srgbClr val="FF0000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6040447" y="2589206"/>
            <a:ext cx="1828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800" b="1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</a:t>
            </a:r>
            <a:r>
              <a:rPr lang="zh-CN" altLang="en-US" sz="1800" b="1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厘米</a:t>
            </a: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7069147" y="2050870"/>
            <a:ext cx="1085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800" b="1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</a:p>
          <a:p>
            <a:pPr algn="ctr" eaLnBrk="1" hangingPunct="1"/>
            <a:r>
              <a:rPr lang="zh-CN" altLang="en-US" sz="1800" b="1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厘</a:t>
            </a:r>
          </a:p>
          <a:p>
            <a:pPr algn="ctr" eaLnBrk="1" hangingPunct="1"/>
            <a:r>
              <a:rPr lang="zh-CN" altLang="en-US" sz="1800" b="1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米</a:t>
            </a: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 rot="18847153">
            <a:off x="7352403" y="2222720"/>
            <a:ext cx="1828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800" b="1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en-US" sz="1800" b="1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厘米</a:t>
            </a: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2264289" y="987574"/>
            <a:ext cx="18288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</a:t>
            </a: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1256177" y="1335577"/>
            <a:ext cx="5715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3910179" y="1343050"/>
            <a:ext cx="5143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3066294" y="1775098"/>
            <a:ext cx="8001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</a:t>
            </a:r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2666244" y="2567186"/>
            <a:ext cx="8001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</a:t>
            </a:r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1184169" y="2254002"/>
            <a:ext cx="628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29717" name="Rectangle 21"/>
          <p:cNvSpPr>
            <a:spLocks noChangeArrowheads="1"/>
          </p:cNvSpPr>
          <p:nvPr/>
        </p:nvSpPr>
        <p:spPr bwMode="auto">
          <a:xfrm>
            <a:off x="3848465" y="2279154"/>
            <a:ext cx="571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1328185" y="3071242"/>
            <a:ext cx="51792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4125225" y="3014092"/>
            <a:ext cx="48934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29720" name="Rectangle 24"/>
          <p:cNvSpPr>
            <a:spLocks noChangeArrowheads="1"/>
          </p:cNvSpPr>
          <p:nvPr/>
        </p:nvSpPr>
        <p:spPr bwMode="auto">
          <a:xfrm>
            <a:off x="2912361" y="3359274"/>
            <a:ext cx="6286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</a:p>
        </p:txBody>
      </p:sp>
      <p:sp>
        <p:nvSpPr>
          <p:cNvPr id="6" name="任意多边形: 形状 5"/>
          <p:cNvSpPr/>
          <p:nvPr/>
        </p:nvSpPr>
        <p:spPr>
          <a:xfrm>
            <a:off x="7759088" y="1399857"/>
            <a:ext cx="556592" cy="1285461"/>
          </a:xfrm>
          <a:custGeom>
            <a:avLst/>
            <a:gdLst>
              <a:gd name="connsiteX0" fmla="*/ 0 w 556592"/>
              <a:gd name="connsiteY0" fmla="*/ 463826 h 1285461"/>
              <a:gd name="connsiteX1" fmla="*/ 556592 w 556592"/>
              <a:gd name="connsiteY1" fmla="*/ 0 h 1285461"/>
              <a:gd name="connsiteX2" fmla="*/ 556592 w 556592"/>
              <a:gd name="connsiteY2" fmla="*/ 795130 h 1285461"/>
              <a:gd name="connsiteX3" fmla="*/ 26505 w 556592"/>
              <a:gd name="connsiteY3" fmla="*/ 1285461 h 1285461"/>
              <a:gd name="connsiteX4" fmla="*/ 0 w 556592"/>
              <a:gd name="connsiteY4" fmla="*/ 463826 h 1285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592" h="1285461">
                <a:moveTo>
                  <a:pt x="0" y="463826"/>
                </a:moveTo>
                <a:lnTo>
                  <a:pt x="556592" y="0"/>
                </a:lnTo>
                <a:lnTo>
                  <a:pt x="556592" y="795130"/>
                </a:lnTo>
                <a:lnTo>
                  <a:pt x="26505" y="1285461"/>
                </a:lnTo>
                <a:lnTo>
                  <a:pt x="0" y="463826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  <p:bldP spid="29711" grpId="0" autoUpdateAnimBg="0"/>
      <p:bldP spid="29712" grpId="0" autoUpdateAnimBg="0"/>
      <p:bldP spid="29713" grpId="0" autoUpdateAnimBg="0"/>
      <p:bldP spid="29714" grpId="0" autoUpdateAnimBg="0"/>
      <p:bldP spid="29715" grpId="0" autoUpdateAnimBg="0"/>
      <p:bldP spid="29716" grpId="0" autoUpdateAnimBg="0"/>
      <p:bldP spid="29717" grpId="0" autoUpdateAnimBg="0"/>
      <p:bldP spid="29718" grpId="0" autoUpdateAnimBg="0"/>
      <p:bldP spid="29719" grpId="0" autoUpdateAnimBg="0"/>
      <p:bldP spid="29720" grpId="0" autoUpdateAnimBg="0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5" name="Group 3"/>
          <p:cNvGraphicFramePr>
            <a:graphicFrameLocks noGrp="1"/>
          </p:cNvGraphicFramePr>
          <p:nvPr/>
        </p:nvGraphicFramePr>
        <p:xfrm>
          <a:off x="2015621" y="1634634"/>
          <a:ext cx="5220675" cy="2907620"/>
        </p:xfrm>
        <a:graphic>
          <a:graphicData uri="http://schemas.openxmlformats.org/drawingml/2006/table">
            <a:tbl>
              <a:tblPr/>
              <a:tblGrid>
                <a:gridCol w="708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759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charset="0"/>
                        <a:ea typeface="幼圆" panose="02010509060101010101" pitchFamily="49" charset="-122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顶点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面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棱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759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个数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个数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形状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大小关系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个数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长度关系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47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charset="0"/>
                        <a:ea typeface="幼圆" panose="02010509060101010101" pitchFamily="49" charset="-122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en-US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en-US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14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charset="0"/>
                        <a:ea typeface="幼圆" panose="02010509060101010101" pitchFamily="49" charset="-122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长方形（也可能有两个相对的面是正方形）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相对的面完全相同。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Webdings" panose="05030102010509060703" pitchFamily="18" charset="2"/>
                        <a:buNone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相对的四条棱长度相等。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377" name="AutoShape 41"/>
          <p:cNvSpPr>
            <a:spLocks noChangeArrowheads="1"/>
          </p:cNvSpPr>
          <p:nvPr/>
        </p:nvSpPr>
        <p:spPr bwMode="auto">
          <a:xfrm>
            <a:off x="2167089" y="2571749"/>
            <a:ext cx="432197" cy="432197"/>
          </a:xfrm>
          <a:prstGeom prst="cube">
            <a:avLst>
              <a:gd name="adj" fmla="val 25000"/>
            </a:avLst>
          </a:prstGeom>
          <a:solidFill>
            <a:srgbClr val="FF99FF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>
              <a:latin typeface="+mn-ea"/>
              <a:ea typeface="+mn-ea"/>
            </a:endParaRPr>
          </a:p>
        </p:txBody>
      </p:sp>
      <p:sp>
        <p:nvSpPr>
          <p:cNvPr id="14378" name="AutoShape 42"/>
          <p:cNvSpPr>
            <a:spLocks noChangeArrowheads="1"/>
          </p:cNvSpPr>
          <p:nvPr/>
        </p:nvSpPr>
        <p:spPr bwMode="auto">
          <a:xfrm>
            <a:off x="2086127" y="3795885"/>
            <a:ext cx="594122" cy="32385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>
              <a:latin typeface="+mn-ea"/>
              <a:ea typeface="+mn-ea"/>
            </a:endParaRPr>
          </a:p>
        </p:txBody>
      </p:sp>
      <p:sp>
        <p:nvSpPr>
          <p:cNvPr id="23607" name="Text Box 55"/>
          <p:cNvSpPr txBox="1">
            <a:spLocks noChangeArrowheads="1"/>
          </p:cNvSpPr>
          <p:nvPr/>
        </p:nvSpPr>
        <p:spPr bwMode="auto">
          <a:xfrm>
            <a:off x="3240038" y="2706473"/>
            <a:ext cx="323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1" dirty="0">
                <a:latin typeface="+mn-ea"/>
                <a:ea typeface="+mn-ea"/>
              </a:rPr>
              <a:t>6</a:t>
            </a:r>
          </a:p>
        </p:txBody>
      </p:sp>
      <p:sp>
        <p:nvSpPr>
          <p:cNvPr id="23608" name="Text Box 56"/>
          <p:cNvSpPr txBox="1">
            <a:spLocks noChangeArrowheads="1"/>
          </p:cNvSpPr>
          <p:nvPr/>
        </p:nvSpPr>
        <p:spPr bwMode="auto">
          <a:xfrm>
            <a:off x="5485755" y="2681222"/>
            <a:ext cx="54054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500" b="1" dirty="0">
                <a:latin typeface="+mn-ea"/>
                <a:ea typeface="+mn-ea"/>
              </a:rPr>
              <a:t>12</a:t>
            </a:r>
          </a:p>
        </p:txBody>
      </p:sp>
      <p:sp>
        <p:nvSpPr>
          <p:cNvPr id="23609" name="Text Box 57"/>
          <p:cNvSpPr txBox="1">
            <a:spLocks noChangeArrowheads="1"/>
          </p:cNvSpPr>
          <p:nvPr/>
        </p:nvSpPr>
        <p:spPr bwMode="auto">
          <a:xfrm>
            <a:off x="3724088" y="2680969"/>
            <a:ext cx="810816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500" b="1" dirty="0">
                <a:latin typeface="+mn-ea"/>
                <a:ea typeface="+mn-ea"/>
              </a:rPr>
              <a:t>正方形</a:t>
            </a:r>
          </a:p>
        </p:txBody>
      </p:sp>
      <p:sp>
        <p:nvSpPr>
          <p:cNvPr id="23610" name="Text Box 58"/>
          <p:cNvSpPr txBox="1">
            <a:spLocks noChangeArrowheads="1"/>
          </p:cNvSpPr>
          <p:nvPr/>
        </p:nvSpPr>
        <p:spPr bwMode="auto">
          <a:xfrm>
            <a:off x="4695825" y="2621915"/>
            <a:ext cx="676275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500" b="1" dirty="0">
                <a:latin typeface="+mn-ea"/>
                <a:ea typeface="+mn-ea"/>
              </a:rPr>
              <a:t>完全相等</a:t>
            </a:r>
          </a:p>
        </p:txBody>
      </p:sp>
      <p:sp>
        <p:nvSpPr>
          <p:cNvPr id="23611" name="Text Box 59"/>
          <p:cNvSpPr txBox="1">
            <a:spLocks noChangeArrowheads="1"/>
          </p:cNvSpPr>
          <p:nvPr/>
        </p:nvSpPr>
        <p:spPr bwMode="auto">
          <a:xfrm>
            <a:off x="6139160" y="2693866"/>
            <a:ext cx="1025128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1500" b="1" dirty="0">
                <a:latin typeface="+mn-ea"/>
                <a:ea typeface="+mn-ea"/>
              </a:rPr>
              <a:t>完全相等</a:t>
            </a:r>
            <a:endParaRPr lang="zh-CN" altLang="en-US" sz="1050" dirty="0">
              <a:latin typeface="+mn-ea"/>
              <a:ea typeface="+mn-ea"/>
            </a:endParaRPr>
          </a:p>
        </p:txBody>
      </p:sp>
      <p:sp>
        <p:nvSpPr>
          <p:cNvPr id="22" name="Text Box 55"/>
          <p:cNvSpPr txBox="1">
            <a:spLocks noChangeArrowheads="1"/>
          </p:cNvSpPr>
          <p:nvPr/>
        </p:nvSpPr>
        <p:spPr bwMode="auto">
          <a:xfrm>
            <a:off x="2768289" y="2715765"/>
            <a:ext cx="323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1" dirty="0">
                <a:latin typeface="+mn-ea"/>
                <a:ea typeface="+mn-ea"/>
              </a:rPr>
              <a:t>8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3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3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8" grpId="0" autoUpdateAnimBg="0"/>
      <p:bldP spid="23609" grpId="0" autoUpdateAnimBg="0"/>
      <p:bldP spid="23610" grpId="0" autoUpdateAnimBg="0"/>
      <p:bldP spid="23611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F163B6DF-73B9-476B-A7C4-4369100C83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22A46912-5118-4B3F-B0A8-1D3D0BE3E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845" y="2139702"/>
            <a:ext cx="1276276" cy="151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2" name="组合 4"/>
          <p:cNvGrpSpPr/>
          <p:nvPr/>
        </p:nvGrpSpPr>
        <p:grpSpPr bwMode="auto">
          <a:xfrm>
            <a:off x="5157877" y="2718037"/>
            <a:ext cx="2222435" cy="789817"/>
            <a:chOff x="2902890" y="1104380"/>
            <a:chExt cx="2437711" cy="667083"/>
          </a:xfrm>
          <a:noFill/>
        </p:grpSpPr>
        <p:sp>
          <p:nvSpPr>
            <p:cNvPr id="63" name="云形标注 82"/>
            <p:cNvSpPr>
              <a:spLocks noChangeArrowheads="1"/>
            </p:cNvSpPr>
            <p:nvPr/>
          </p:nvSpPr>
          <p:spPr bwMode="auto">
            <a:xfrm>
              <a:off x="2918290" y="1104380"/>
              <a:ext cx="2422311" cy="667083"/>
            </a:xfrm>
            <a:prstGeom prst="cloudCallout">
              <a:avLst>
                <a:gd name="adj1" fmla="val 73973"/>
                <a:gd name="adj2" fmla="val -7308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4" name="矩形 4"/>
            <p:cNvSpPr>
              <a:spLocks noChangeArrowheads="1"/>
            </p:cNvSpPr>
            <p:nvPr/>
          </p:nvSpPr>
          <p:spPr bwMode="auto">
            <a:xfrm>
              <a:off x="2902890" y="1224098"/>
              <a:ext cx="2347715" cy="389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水立方大变身。</a:t>
              </a:r>
            </a:p>
          </p:txBody>
        </p:sp>
      </p:grpSp>
      <p:pic>
        <p:nvPicPr>
          <p:cNvPr id="26" name="图片 4" descr="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8" y="2787774"/>
            <a:ext cx="5447476" cy="1497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4" descr="2.png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44" y="1851670"/>
            <a:ext cx="5447476" cy="1497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4" descr="2.png"/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44" y="1002637"/>
            <a:ext cx="5447476" cy="1497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331640" y="405120"/>
            <a:ext cx="5157341" cy="1445260"/>
          </a:xfrm>
          <a:prstGeom prst="rect">
            <a:avLst/>
          </a:prstGeom>
          <a:noFill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长方体上平的部分是长方体的</a:t>
            </a: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两个面相交的边叫做长方体的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棱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2755120" y="2571751"/>
            <a:ext cx="3996928" cy="1835944"/>
          </a:xfrm>
          <a:prstGeom prst="cube">
            <a:avLst>
              <a:gd name="adj" fmla="val 2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6148" name="WordArt 4"/>
          <p:cNvSpPr>
            <a:spLocks noChangeArrowheads="1" noChangeShapeType="1"/>
          </p:cNvSpPr>
          <p:nvPr/>
        </p:nvSpPr>
        <p:spPr bwMode="auto">
          <a:xfrm>
            <a:off x="5219700" y="3489723"/>
            <a:ext cx="342900" cy="3643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3399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面</a:t>
            </a:r>
          </a:p>
        </p:txBody>
      </p:sp>
      <p:sp>
        <p:nvSpPr>
          <p:cNvPr id="6149" name="WordArt 5"/>
          <p:cNvSpPr>
            <a:spLocks noChangeArrowheads="1" noChangeShapeType="1"/>
          </p:cNvSpPr>
          <p:nvPr/>
        </p:nvSpPr>
        <p:spPr bwMode="auto">
          <a:xfrm>
            <a:off x="4463654" y="2571751"/>
            <a:ext cx="342900" cy="3643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3399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面</a:t>
            </a:r>
          </a:p>
        </p:txBody>
      </p:sp>
      <p:sp>
        <p:nvSpPr>
          <p:cNvPr id="6150" name="WordArt 6"/>
          <p:cNvSpPr>
            <a:spLocks noChangeArrowheads="1" noChangeShapeType="1"/>
          </p:cNvSpPr>
          <p:nvPr/>
        </p:nvSpPr>
        <p:spPr bwMode="auto">
          <a:xfrm>
            <a:off x="6407944" y="3219451"/>
            <a:ext cx="342900" cy="3643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3399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面</a:t>
            </a: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H="1">
            <a:off x="5868591" y="2139554"/>
            <a:ext cx="1079897" cy="429815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H="1">
            <a:off x="6786562" y="2193131"/>
            <a:ext cx="215504" cy="739379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7177" name="WordArt 9"/>
          <p:cNvSpPr>
            <a:spLocks noChangeArrowheads="1" noChangeShapeType="1"/>
          </p:cNvSpPr>
          <p:nvPr/>
        </p:nvSpPr>
        <p:spPr bwMode="auto">
          <a:xfrm>
            <a:off x="7029450" y="1714500"/>
            <a:ext cx="701279" cy="7024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 dirty="0">
                <a:ln w="9525">
                  <a:solidFill>
                    <a:srgbClr val="FF0000"/>
                  </a:solidFill>
                  <a:round/>
                </a:ln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棱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H="1">
            <a:off x="6407944" y="2139554"/>
            <a:ext cx="594122" cy="791765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grpSp>
        <p:nvGrpSpPr>
          <p:cNvPr id="2" name="Group 11"/>
          <p:cNvGrpSpPr/>
          <p:nvPr/>
        </p:nvGrpSpPr>
        <p:grpSpPr bwMode="auto">
          <a:xfrm>
            <a:off x="3221831" y="2571751"/>
            <a:ext cx="3563541" cy="1403747"/>
            <a:chOff x="0" y="0"/>
            <a:chExt cx="2993" cy="1179"/>
          </a:xfrm>
        </p:grpSpPr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0" y="0"/>
              <a:ext cx="2993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 flipH="1">
              <a:off x="2585" y="0"/>
              <a:ext cx="408" cy="40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2993" y="0"/>
              <a:ext cx="0" cy="117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5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uiExpand="1" build="p" autoUpdateAnimBg="0"/>
      <p:bldP spid="6148" grpId="0"/>
      <p:bldP spid="6149" grpId="0"/>
      <p:bldP spid="61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979712" y="3579862"/>
            <a:ext cx="4319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700" b="1" dirty="0">
                <a:ea typeface="隶书" panose="02010509060101010101" pitchFamily="49" charset="-122"/>
              </a:rPr>
              <a:t>三条棱相交的点叫做</a:t>
            </a:r>
            <a:r>
              <a:rPr lang="zh-CN" altLang="en-US" sz="4000" b="1" dirty="0">
                <a:solidFill>
                  <a:srgbClr val="F72F07"/>
                </a:solidFill>
                <a:ea typeface="隶书" panose="02010509060101010101" pitchFamily="49" charset="-122"/>
              </a:rPr>
              <a:t>顶点。</a:t>
            </a:r>
            <a:r>
              <a:rPr lang="zh-CN" altLang="en-US" sz="4000" b="1" dirty="0">
                <a:ea typeface="隶书" panose="02010509060101010101" pitchFamily="49" charset="-122"/>
              </a:rPr>
              <a:t>　</a:t>
            </a:r>
            <a:endParaRPr lang="zh-CN" altLang="en-US" sz="2700" b="1" dirty="0">
              <a:ea typeface="隶书" panose="02010509060101010101" pitchFamily="49" charset="-122"/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>
            <a:off x="5598319" y="735806"/>
            <a:ext cx="485775" cy="53935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2195512" y="1383507"/>
            <a:ext cx="3996929" cy="1835944"/>
          </a:xfrm>
          <a:prstGeom prst="cube">
            <a:avLst>
              <a:gd name="adj" fmla="val 2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6137672" y="1329929"/>
            <a:ext cx="108347" cy="107156"/>
          </a:xfrm>
          <a:prstGeom prst="flowChartConnector">
            <a:avLst/>
          </a:prstGeom>
          <a:solidFill>
            <a:srgbClr val="000000"/>
          </a:solidFill>
          <a:ln w="9525">
            <a:solidFill>
              <a:srgbClr val="220E00"/>
            </a:solidFill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>
            <a:off x="5706666" y="1383506"/>
            <a:ext cx="485775" cy="4857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2627710" y="1383506"/>
            <a:ext cx="351115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6192441" y="1383507"/>
            <a:ext cx="0" cy="140374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 rot="5381891" flipH="1">
            <a:off x="866775" y="1675433"/>
            <a:ext cx="2343150" cy="571500"/>
          </a:xfrm>
          <a:prstGeom prst="parallelogram">
            <a:avLst>
              <a:gd name="adj" fmla="val 1025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324100" y="789608"/>
            <a:ext cx="3486150" cy="17716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1752600" y="789608"/>
            <a:ext cx="4057650" cy="2343150"/>
          </a:xfrm>
          <a:prstGeom prst="cube">
            <a:avLst>
              <a:gd name="adj" fmla="val 25000"/>
            </a:avLst>
          </a:prstGeom>
          <a:noFill/>
          <a:ln w="1905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2324100" y="789608"/>
            <a:ext cx="0" cy="177165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2324100" y="2561258"/>
            <a:ext cx="348615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H="1">
            <a:off x="1752600" y="2561258"/>
            <a:ext cx="571500" cy="5715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1752600" y="2561258"/>
            <a:ext cx="4057650" cy="571500"/>
          </a:xfrm>
          <a:prstGeom prst="parallelogram">
            <a:avLst>
              <a:gd name="adj" fmla="val 103114"/>
            </a:avLst>
          </a:prstGeom>
          <a:solidFill>
            <a:srgbClr val="FF66FF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1764506" y="801514"/>
            <a:ext cx="4057650" cy="571500"/>
          </a:xfrm>
          <a:prstGeom prst="parallelogram">
            <a:avLst>
              <a:gd name="adj" fmla="val 103114"/>
            </a:avLst>
          </a:prstGeom>
          <a:solidFill>
            <a:srgbClr val="FF66FF"/>
          </a:solidFill>
          <a:ln w="9525">
            <a:solidFill>
              <a:schemeClr val="tx2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 rot="5381891" flipH="1">
            <a:off x="4352925" y="1675433"/>
            <a:ext cx="2343150" cy="571500"/>
          </a:xfrm>
          <a:prstGeom prst="parallelogram">
            <a:avLst>
              <a:gd name="adj" fmla="val 1025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1764506" y="1395637"/>
            <a:ext cx="3486150" cy="17716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5238750" y="1361108"/>
            <a:ext cx="0" cy="177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 flipH="1">
            <a:off x="5238750" y="789608"/>
            <a:ext cx="571500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050"/>
          </a:p>
        </p:txBody>
      </p:sp>
      <p:sp>
        <p:nvSpPr>
          <p:cNvPr id="9230" name="WordArt 14"/>
          <p:cNvSpPr>
            <a:spLocks noChangeArrowheads="1" noChangeShapeType="1"/>
          </p:cNvSpPr>
          <p:nvPr/>
        </p:nvSpPr>
        <p:spPr bwMode="auto">
          <a:xfrm>
            <a:off x="1115616" y="1989758"/>
            <a:ext cx="485775" cy="53935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412"/>
              </a:avLst>
            </a:prstTxWarp>
          </a:bodyPr>
          <a:lstStyle/>
          <a:p>
            <a:pPr algn="ctr"/>
            <a:r>
              <a:rPr lang="zh-CN" altLang="en-US" sz="2700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6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左面</a:t>
            </a:r>
          </a:p>
        </p:txBody>
      </p:sp>
      <p:sp>
        <p:nvSpPr>
          <p:cNvPr id="9231" name="WordArt 15"/>
          <p:cNvSpPr>
            <a:spLocks noChangeArrowheads="1" noChangeShapeType="1"/>
          </p:cNvSpPr>
          <p:nvPr/>
        </p:nvSpPr>
        <p:spPr bwMode="auto">
          <a:xfrm>
            <a:off x="5976938" y="1719487"/>
            <a:ext cx="685800" cy="497681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zh-CN" altLang="en-US" sz="2700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6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右面</a:t>
            </a:r>
          </a:p>
        </p:txBody>
      </p:sp>
      <p:sp>
        <p:nvSpPr>
          <p:cNvPr id="9232" name="WordArt 16"/>
          <p:cNvSpPr>
            <a:spLocks noChangeArrowheads="1" noChangeShapeType="1"/>
          </p:cNvSpPr>
          <p:nvPr/>
        </p:nvSpPr>
        <p:spPr bwMode="auto">
          <a:xfrm>
            <a:off x="3545682" y="262162"/>
            <a:ext cx="721519" cy="373856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defRPr/>
            </a:pPr>
            <a:r>
              <a:rPr lang="zh-CN" altLang="en-US" sz="2700" dirty="0">
                <a:ln w="9525" cmpd="sng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隶书" panose="02010509060101010101" pitchFamily="49" charset="-122"/>
                <a:ea typeface="隶书" panose="02010509060101010101" pitchFamily="49" charset="-122"/>
              </a:rPr>
              <a:t>上面</a:t>
            </a:r>
          </a:p>
        </p:txBody>
      </p:sp>
      <p:sp>
        <p:nvSpPr>
          <p:cNvPr id="9233" name="WordArt 17"/>
          <p:cNvSpPr>
            <a:spLocks noChangeArrowheads="1" noChangeShapeType="1"/>
          </p:cNvSpPr>
          <p:nvPr/>
        </p:nvSpPr>
        <p:spPr bwMode="auto">
          <a:xfrm>
            <a:off x="2502694" y="3230389"/>
            <a:ext cx="685800" cy="421481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99546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defRPr/>
            </a:pPr>
            <a:r>
              <a:rPr lang="zh-CN" altLang="en-US" sz="2700" dirty="0">
                <a:ln w="9525" cmpd="sng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隶书" panose="02010509060101010101" pitchFamily="49" charset="-122"/>
                <a:ea typeface="隶书" panose="02010509060101010101" pitchFamily="49" charset="-122"/>
              </a:rPr>
              <a:t>下面</a:t>
            </a:r>
          </a:p>
        </p:txBody>
      </p:sp>
      <p:sp>
        <p:nvSpPr>
          <p:cNvPr id="9234" name="WordArt 18"/>
          <p:cNvSpPr>
            <a:spLocks noChangeArrowheads="1" noChangeShapeType="1"/>
          </p:cNvSpPr>
          <p:nvPr/>
        </p:nvSpPr>
        <p:spPr bwMode="auto">
          <a:xfrm>
            <a:off x="2141935" y="2368377"/>
            <a:ext cx="721519" cy="3833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6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前面</a:t>
            </a:r>
          </a:p>
        </p:txBody>
      </p:sp>
      <p:sp>
        <p:nvSpPr>
          <p:cNvPr id="9235" name="WordArt 19"/>
          <p:cNvSpPr>
            <a:spLocks noChangeArrowheads="1" noChangeShapeType="1"/>
          </p:cNvSpPr>
          <p:nvPr/>
        </p:nvSpPr>
        <p:spPr bwMode="auto">
          <a:xfrm>
            <a:off x="4194572" y="1557562"/>
            <a:ext cx="700088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6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后面</a:t>
            </a: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167" y="3147814"/>
            <a:ext cx="818073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组合 25"/>
          <p:cNvGrpSpPr/>
          <p:nvPr/>
        </p:nvGrpSpPr>
        <p:grpSpPr>
          <a:xfrm>
            <a:off x="4509417" y="3197095"/>
            <a:ext cx="2870895" cy="1227401"/>
            <a:chOff x="3246294" y="3473996"/>
            <a:chExt cx="2870895" cy="1227401"/>
          </a:xfrm>
          <a:noFill/>
        </p:grpSpPr>
        <p:sp>
          <p:nvSpPr>
            <p:cNvPr id="27" name="AutoShape 27"/>
            <p:cNvSpPr>
              <a:spLocks noChangeArrowheads="1"/>
            </p:cNvSpPr>
            <p:nvPr/>
          </p:nvSpPr>
          <p:spPr bwMode="auto">
            <a:xfrm>
              <a:off x="3246294" y="3473996"/>
              <a:ext cx="2785058" cy="1227401"/>
            </a:xfrm>
            <a:prstGeom prst="cloudCallout">
              <a:avLst>
                <a:gd name="adj1" fmla="val 69904"/>
                <a:gd name="adj2" fmla="val -6376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defRPr/>
              </a:pPr>
              <a:endPara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620092" y="3496723"/>
              <a:ext cx="2497097" cy="120032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数一数，长方体有几个面，填在课本上。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1" presetClass="entr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1" presetClass="entr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4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1" presetClass="entr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5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1" presetClass="entr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6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1" presetClass="entr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4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7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1" presetClass="entr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8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 animBg="1"/>
      <p:bldP spid="9224" grpId="0" animBg="1"/>
      <p:bldP spid="9225" grpId="0" animBg="1"/>
      <p:bldP spid="9226" grpId="0" animBg="1"/>
      <p:bldP spid="92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2476500" y="748904"/>
            <a:ext cx="3371850" cy="2286000"/>
            <a:chOff x="0" y="0"/>
            <a:chExt cx="2832" cy="1920"/>
          </a:xfrm>
        </p:grpSpPr>
        <p:sp>
          <p:nvSpPr>
            <p:cNvPr id="9232" name="未知"/>
            <p:cNvSpPr/>
            <p:nvPr/>
          </p:nvSpPr>
          <p:spPr bwMode="auto">
            <a:xfrm>
              <a:off x="0" y="1440"/>
              <a:ext cx="2832" cy="480"/>
            </a:xfrm>
            <a:custGeom>
              <a:avLst/>
              <a:gdLst>
                <a:gd name="T0" fmla="*/ 480 w 2832"/>
                <a:gd name="T1" fmla="*/ 0 h 480"/>
                <a:gd name="T2" fmla="*/ 0 w 2832"/>
                <a:gd name="T3" fmla="*/ 480 h 480"/>
                <a:gd name="T4" fmla="*/ 2352 w 2832"/>
                <a:gd name="T5" fmla="*/ 480 h 480"/>
                <a:gd name="T6" fmla="*/ 2832 w 2832"/>
                <a:gd name="T7" fmla="*/ 0 h 480"/>
                <a:gd name="T8" fmla="*/ 480 w 2832"/>
                <a:gd name="T9" fmla="*/ 0 h 4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32"/>
                <a:gd name="T16" fmla="*/ 0 h 480"/>
                <a:gd name="T17" fmla="*/ 2832 w 2832"/>
                <a:gd name="T18" fmla="*/ 480 h 4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32" h="480">
                  <a:moveTo>
                    <a:pt x="480" y="0"/>
                  </a:moveTo>
                  <a:lnTo>
                    <a:pt x="0" y="480"/>
                  </a:lnTo>
                  <a:lnTo>
                    <a:pt x="2352" y="480"/>
                  </a:lnTo>
                  <a:lnTo>
                    <a:pt x="2832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9233" name="未知"/>
            <p:cNvSpPr/>
            <p:nvPr/>
          </p:nvSpPr>
          <p:spPr bwMode="auto">
            <a:xfrm>
              <a:off x="0" y="0"/>
              <a:ext cx="2832" cy="480"/>
            </a:xfrm>
            <a:custGeom>
              <a:avLst/>
              <a:gdLst>
                <a:gd name="T0" fmla="*/ 480 w 2832"/>
                <a:gd name="T1" fmla="*/ 0 h 480"/>
                <a:gd name="T2" fmla="*/ 0 w 2832"/>
                <a:gd name="T3" fmla="*/ 480 h 480"/>
                <a:gd name="T4" fmla="*/ 2352 w 2832"/>
                <a:gd name="T5" fmla="*/ 480 h 480"/>
                <a:gd name="T6" fmla="*/ 2832 w 2832"/>
                <a:gd name="T7" fmla="*/ 0 h 480"/>
                <a:gd name="T8" fmla="*/ 480 w 2832"/>
                <a:gd name="T9" fmla="*/ 0 h 4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32"/>
                <a:gd name="T16" fmla="*/ 0 h 480"/>
                <a:gd name="T17" fmla="*/ 2832 w 2832"/>
                <a:gd name="T18" fmla="*/ 480 h 4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32" h="480">
                  <a:moveTo>
                    <a:pt x="480" y="0"/>
                  </a:moveTo>
                  <a:lnTo>
                    <a:pt x="0" y="480"/>
                  </a:lnTo>
                  <a:lnTo>
                    <a:pt x="2352" y="480"/>
                  </a:lnTo>
                  <a:lnTo>
                    <a:pt x="2832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FF9933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1050"/>
            </a:p>
          </p:txBody>
        </p:sp>
      </p:grpSp>
      <p:grpSp>
        <p:nvGrpSpPr>
          <p:cNvPr id="3" name="Group 5"/>
          <p:cNvGrpSpPr/>
          <p:nvPr/>
        </p:nvGrpSpPr>
        <p:grpSpPr bwMode="auto">
          <a:xfrm>
            <a:off x="2476500" y="748904"/>
            <a:ext cx="3371850" cy="2286000"/>
            <a:chOff x="0" y="0"/>
            <a:chExt cx="2832" cy="1920"/>
          </a:xfrm>
        </p:grpSpPr>
        <p:sp>
          <p:nvSpPr>
            <p:cNvPr id="9230" name="Rectangle 6"/>
            <p:cNvSpPr>
              <a:spLocks noChangeArrowheads="1"/>
            </p:cNvSpPr>
            <p:nvPr/>
          </p:nvSpPr>
          <p:spPr bwMode="auto">
            <a:xfrm>
              <a:off x="480" y="0"/>
              <a:ext cx="2352" cy="1440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50"/>
            </a:p>
          </p:txBody>
        </p:sp>
        <p:sp>
          <p:nvSpPr>
            <p:cNvPr id="9231" name="Rectangle 7"/>
            <p:cNvSpPr>
              <a:spLocks noChangeArrowheads="1"/>
            </p:cNvSpPr>
            <p:nvPr/>
          </p:nvSpPr>
          <p:spPr bwMode="auto">
            <a:xfrm>
              <a:off x="0" y="480"/>
              <a:ext cx="2352" cy="144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50"/>
            </a:p>
          </p:txBody>
        </p:sp>
      </p:grpSp>
      <p:grpSp>
        <p:nvGrpSpPr>
          <p:cNvPr id="9220" name="Group 8"/>
          <p:cNvGrpSpPr/>
          <p:nvPr/>
        </p:nvGrpSpPr>
        <p:grpSpPr bwMode="auto">
          <a:xfrm>
            <a:off x="2476500" y="748904"/>
            <a:ext cx="3371850" cy="2286000"/>
            <a:chOff x="0" y="0"/>
            <a:chExt cx="2832" cy="1920"/>
          </a:xfrm>
        </p:grpSpPr>
        <p:sp>
          <p:nvSpPr>
            <p:cNvPr id="9226" name="Line 9"/>
            <p:cNvSpPr>
              <a:spLocks noChangeShapeType="1"/>
            </p:cNvSpPr>
            <p:nvPr/>
          </p:nvSpPr>
          <p:spPr bwMode="auto">
            <a:xfrm>
              <a:off x="480" y="0"/>
              <a:ext cx="0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9227" name="Line 10"/>
            <p:cNvSpPr>
              <a:spLocks noChangeShapeType="1"/>
            </p:cNvSpPr>
            <p:nvPr/>
          </p:nvSpPr>
          <p:spPr bwMode="auto">
            <a:xfrm flipV="1">
              <a:off x="0" y="1440"/>
              <a:ext cx="48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9228" name="Line 11"/>
            <p:cNvSpPr>
              <a:spLocks noChangeShapeType="1"/>
            </p:cNvSpPr>
            <p:nvPr/>
          </p:nvSpPr>
          <p:spPr bwMode="auto">
            <a:xfrm>
              <a:off x="480" y="1440"/>
              <a:ext cx="235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9229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2832" cy="1920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50"/>
            </a:p>
          </p:txBody>
        </p:sp>
      </p:grpSp>
      <p:grpSp>
        <p:nvGrpSpPr>
          <p:cNvPr id="5" name="Group 14"/>
          <p:cNvGrpSpPr/>
          <p:nvPr/>
        </p:nvGrpSpPr>
        <p:grpSpPr bwMode="auto">
          <a:xfrm>
            <a:off x="2476500" y="748904"/>
            <a:ext cx="3371850" cy="2286000"/>
            <a:chOff x="0" y="0"/>
            <a:chExt cx="2832" cy="1920"/>
          </a:xfrm>
        </p:grpSpPr>
        <p:sp>
          <p:nvSpPr>
            <p:cNvPr id="9223" name="未知"/>
            <p:cNvSpPr/>
            <p:nvPr/>
          </p:nvSpPr>
          <p:spPr bwMode="auto">
            <a:xfrm>
              <a:off x="0" y="0"/>
              <a:ext cx="480" cy="1920"/>
            </a:xfrm>
            <a:custGeom>
              <a:avLst/>
              <a:gdLst>
                <a:gd name="T0" fmla="*/ 480 w 480"/>
                <a:gd name="T1" fmla="*/ 0 h 1920"/>
                <a:gd name="T2" fmla="*/ 0 w 480"/>
                <a:gd name="T3" fmla="*/ 480 h 1920"/>
                <a:gd name="T4" fmla="*/ 0 w 480"/>
                <a:gd name="T5" fmla="*/ 1920 h 1920"/>
                <a:gd name="T6" fmla="*/ 480 w 480"/>
                <a:gd name="T7" fmla="*/ 1440 h 1920"/>
                <a:gd name="T8" fmla="*/ 480 w 480"/>
                <a:gd name="T9" fmla="*/ 0 h 1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0"/>
                <a:gd name="T16" fmla="*/ 0 h 1920"/>
                <a:gd name="T17" fmla="*/ 480 w 480"/>
                <a:gd name="T18" fmla="*/ 1920 h 19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0" h="1920">
                  <a:moveTo>
                    <a:pt x="480" y="0"/>
                  </a:moveTo>
                  <a:lnTo>
                    <a:pt x="0" y="480"/>
                  </a:lnTo>
                  <a:lnTo>
                    <a:pt x="0" y="1920"/>
                  </a:lnTo>
                  <a:lnTo>
                    <a:pt x="480" y="1440"/>
                  </a:lnTo>
                  <a:lnTo>
                    <a:pt x="48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9224" name="未知"/>
            <p:cNvSpPr/>
            <p:nvPr/>
          </p:nvSpPr>
          <p:spPr bwMode="auto">
            <a:xfrm>
              <a:off x="2352" y="0"/>
              <a:ext cx="480" cy="1920"/>
            </a:xfrm>
            <a:custGeom>
              <a:avLst/>
              <a:gdLst>
                <a:gd name="T0" fmla="*/ 480 w 480"/>
                <a:gd name="T1" fmla="*/ 0 h 1920"/>
                <a:gd name="T2" fmla="*/ 0 w 480"/>
                <a:gd name="T3" fmla="*/ 480 h 1920"/>
                <a:gd name="T4" fmla="*/ 0 w 480"/>
                <a:gd name="T5" fmla="*/ 1920 h 1920"/>
                <a:gd name="T6" fmla="*/ 480 w 480"/>
                <a:gd name="T7" fmla="*/ 1440 h 1920"/>
                <a:gd name="T8" fmla="*/ 480 w 480"/>
                <a:gd name="T9" fmla="*/ 0 h 1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0"/>
                <a:gd name="T16" fmla="*/ 0 h 1920"/>
                <a:gd name="T17" fmla="*/ 480 w 480"/>
                <a:gd name="T18" fmla="*/ 1920 h 19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0" h="1920">
                  <a:moveTo>
                    <a:pt x="480" y="0"/>
                  </a:moveTo>
                  <a:lnTo>
                    <a:pt x="0" y="480"/>
                  </a:lnTo>
                  <a:lnTo>
                    <a:pt x="0" y="1920"/>
                  </a:lnTo>
                  <a:lnTo>
                    <a:pt x="480" y="144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9225" name="未知"/>
            <p:cNvSpPr/>
            <p:nvPr/>
          </p:nvSpPr>
          <p:spPr bwMode="auto">
            <a:xfrm>
              <a:off x="0" y="0"/>
              <a:ext cx="480" cy="1920"/>
            </a:xfrm>
            <a:custGeom>
              <a:avLst/>
              <a:gdLst>
                <a:gd name="T0" fmla="*/ 480 w 480"/>
                <a:gd name="T1" fmla="*/ 0 h 1920"/>
                <a:gd name="T2" fmla="*/ 0 w 480"/>
                <a:gd name="T3" fmla="*/ 480 h 1920"/>
                <a:gd name="T4" fmla="*/ 0 w 480"/>
                <a:gd name="T5" fmla="*/ 1920 h 1920"/>
                <a:gd name="T6" fmla="*/ 480 w 480"/>
                <a:gd name="T7" fmla="*/ 1440 h 1920"/>
                <a:gd name="T8" fmla="*/ 480 w 480"/>
                <a:gd name="T9" fmla="*/ 0 h 1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0"/>
                <a:gd name="T16" fmla="*/ 0 h 1920"/>
                <a:gd name="T17" fmla="*/ 480 w 480"/>
                <a:gd name="T18" fmla="*/ 1920 h 19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0" h="1920">
                  <a:moveTo>
                    <a:pt x="480" y="0"/>
                  </a:moveTo>
                  <a:lnTo>
                    <a:pt x="0" y="480"/>
                  </a:lnTo>
                  <a:lnTo>
                    <a:pt x="0" y="1920"/>
                  </a:lnTo>
                  <a:lnTo>
                    <a:pt x="480" y="144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1050"/>
            </a:p>
          </p:txBody>
        </p:sp>
      </p:grpSp>
      <p:pic>
        <p:nvPicPr>
          <p:cNvPr id="23" name="Picture 2" descr="http://pic74.nipic.com/file/20150813/21438120_093503125943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4824" l="11068" r="899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9236" y="3003798"/>
            <a:ext cx="1536286" cy="1540801"/>
          </a:xfrm>
          <a:prstGeom prst="rect">
            <a:avLst/>
          </a:prstGeom>
          <a:noFill/>
        </p:spPr>
      </p:pic>
      <p:sp>
        <p:nvSpPr>
          <p:cNvPr id="24" name="圆角矩形标注 10"/>
          <p:cNvSpPr/>
          <p:nvPr/>
        </p:nvSpPr>
        <p:spPr>
          <a:xfrm>
            <a:off x="2339752" y="3274262"/>
            <a:ext cx="3744415" cy="576000"/>
          </a:xfrm>
          <a:prstGeom prst="wedgeRoundRectCallout">
            <a:avLst>
              <a:gd name="adj1" fmla="val 61803"/>
              <a:gd name="adj2" fmla="val 3196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还可以这样一对一对的数。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未知"/>
          <p:cNvSpPr/>
          <p:nvPr/>
        </p:nvSpPr>
        <p:spPr bwMode="auto">
          <a:xfrm>
            <a:off x="3028950" y="2800350"/>
            <a:ext cx="3371850" cy="571500"/>
          </a:xfrm>
          <a:custGeom>
            <a:avLst/>
            <a:gdLst>
              <a:gd name="T0" fmla="*/ 762000 w 2832"/>
              <a:gd name="T1" fmla="*/ 0 h 480"/>
              <a:gd name="T2" fmla="*/ 0 w 2832"/>
              <a:gd name="T3" fmla="*/ 762000 h 480"/>
              <a:gd name="T4" fmla="*/ 3733800 w 2832"/>
              <a:gd name="T5" fmla="*/ 762000 h 480"/>
              <a:gd name="T6" fmla="*/ 4495800 w 2832"/>
              <a:gd name="T7" fmla="*/ 0 h 480"/>
              <a:gd name="T8" fmla="*/ 762000 w 2832"/>
              <a:gd name="T9" fmla="*/ 0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32"/>
              <a:gd name="T16" fmla="*/ 0 h 480"/>
              <a:gd name="T17" fmla="*/ 2832 w 2832"/>
              <a:gd name="T18" fmla="*/ 480 h 4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32" h="480">
                <a:moveTo>
                  <a:pt x="480" y="0"/>
                </a:moveTo>
                <a:lnTo>
                  <a:pt x="0" y="480"/>
                </a:lnTo>
                <a:lnTo>
                  <a:pt x="2352" y="480"/>
                </a:lnTo>
                <a:lnTo>
                  <a:pt x="2832" y="0"/>
                </a:lnTo>
                <a:lnTo>
                  <a:pt x="480" y="0"/>
                </a:ln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1050"/>
          </a:p>
        </p:txBody>
      </p:sp>
      <p:sp>
        <p:nvSpPr>
          <p:cNvPr id="12291" name="未知"/>
          <p:cNvSpPr/>
          <p:nvPr/>
        </p:nvSpPr>
        <p:spPr bwMode="auto">
          <a:xfrm>
            <a:off x="3028950" y="1085850"/>
            <a:ext cx="3371850" cy="571500"/>
          </a:xfrm>
          <a:custGeom>
            <a:avLst/>
            <a:gdLst>
              <a:gd name="T0" fmla="*/ 762000 w 2832"/>
              <a:gd name="T1" fmla="*/ 0 h 480"/>
              <a:gd name="T2" fmla="*/ 0 w 2832"/>
              <a:gd name="T3" fmla="*/ 762000 h 480"/>
              <a:gd name="T4" fmla="*/ 3733800 w 2832"/>
              <a:gd name="T5" fmla="*/ 762000 h 480"/>
              <a:gd name="T6" fmla="*/ 4495800 w 2832"/>
              <a:gd name="T7" fmla="*/ 0 h 480"/>
              <a:gd name="T8" fmla="*/ 762000 w 2832"/>
              <a:gd name="T9" fmla="*/ 0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32"/>
              <a:gd name="T16" fmla="*/ 0 h 480"/>
              <a:gd name="T17" fmla="*/ 2832 w 2832"/>
              <a:gd name="T18" fmla="*/ 480 h 4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32" h="480">
                <a:moveTo>
                  <a:pt x="480" y="0"/>
                </a:moveTo>
                <a:lnTo>
                  <a:pt x="0" y="480"/>
                </a:lnTo>
                <a:lnTo>
                  <a:pt x="2352" y="480"/>
                </a:lnTo>
                <a:lnTo>
                  <a:pt x="2832" y="0"/>
                </a:lnTo>
                <a:lnTo>
                  <a:pt x="480" y="0"/>
                </a:ln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1050"/>
          </a:p>
        </p:txBody>
      </p:sp>
      <p:grpSp>
        <p:nvGrpSpPr>
          <p:cNvPr id="11268" name="Group 4"/>
          <p:cNvGrpSpPr/>
          <p:nvPr/>
        </p:nvGrpSpPr>
        <p:grpSpPr bwMode="auto">
          <a:xfrm>
            <a:off x="3028950" y="1085850"/>
            <a:ext cx="3371850" cy="2286000"/>
            <a:chOff x="0" y="0"/>
            <a:chExt cx="2832" cy="1920"/>
          </a:xfrm>
        </p:grpSpPr>
        <p:sp>
          <p:nvSpPr>
            <p:cNvPr id="11269" name="Line 5"/>
            <p:cNvSpPr>
              <a:spLocks noChangeShapeType="1"/>
            </p:cNvSpPr>
            <p:nvPr/>
          </p:nvSpPr>
          <p:spPr bwMode="auto">
            <a:xfrm>
              <a:off x="480" y="0"/>
              <a:ext cx="0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1270" name="Line 6"/>
            <p:cNvSpPr>
              <a:spLocks noChangeShapeType="1"/>
            </p:cNvSpPr>
            <p:nvPr/>
          </p:nvSpPr>
          <p:spPr bwMode="auto">
            <a:xfrm flipV="1">
              <a:off x="0" y="1440"/>
              <a:ext cx="48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1271" name="Line 7"/>
            <p:cNvSpPr>
              <a:spLocks noChangeShapeType="1"/>
            </p:cNvSpPr>
            <p:nvPr/>
          </p:nvSpPr>
          <p:spPr bwMode="auto">
            <a:xfrm>
              <a:off x="480" y="1440"/>
              <a:ext cx="235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1272" name="AutoShape 8"/>
            <p:cNvSpPr>
              <a:spLocks noChangeArrowheads="1"/>
            </p:cNvSpPr>
            <p:nvPr/>
          </p:nvSpPr>
          <p:spPr bwMode="auto">
            <a:xfrm>
              <a:off x="0" y="0"/>
              <a:ext cx="2832" cy="1920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5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rAng="0" ptsTypes="">
                                      <p:cBhvr>
                                        <p:cTn id="6" dur="5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33133 L -3.33333E-6 -0.00162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未知"/>
          <p:cNvSpPr/>
          <p:nvPr/>
        </p:nvSpPr>
        <p:spPr bwMode="auto">
          <a:xfrm>
            <a:off x="3028950" y="1085850"/>
            <a:ext cx="571500" cy="2286000"/>
          </a:xfrm>
          <a:custGeom>
            <a:avLst/>
            <a:gdLst>
              <a:gd name="T0" fmla="*/ 762000 w 480"/>
              <a:gd name="T1" fmla="*/ 0 h 1920"/>
              <a:gd name="T2" fmla="*/ 0 w 480"/>
              <a:gd name="T3" fmla="*/ 762000 h 1920"/>
              <a:gd name="T4" fmla="*/ 0 w 480"/>
              <a:gd name="T5" fmla="*/ 3048000 h 1920"/>
              <a:gd name="T6" fmla="*/ 762000 w 480"/>
              <a:gd name="T7" fmla="*/ 2286000 h 1920"/>
              <a:gd name="T8" fmla="*/ 762000 w 480"/>
              <a:gd name="T9" fmla="*/ 0 h 19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0"/>
              <a:gd name="T16" fmla="*/ 0 h 1920"/>
              <a:gd name="T17" fmla="*/ 480 w 480"/>
              <a:gd name="T18" fmla="*/ 1920 h 19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0" h="1920">
                <a:moveTo>
                  <a:pt x="480" y="0"/>
                </a:moveTo>
                <a:lnTo>
                  <a:pt x="0" y="480"/>
                </a:lnTo>
                <a:lnTo>
                  <a:pt x="0" y="1920"/>
                </a:lnTo>
                <a:lnTo>
                  <a:pt x="480" y="1440"/>
                </a:lnTo>
                <a:lnTo>
                  <a:pt x="480" y="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1050"/>
          </a:p>
        </p:txBody>
      </p:sp>
      <p:grpSp>
        <p:nvGrpSpPr>
          <p:cNvPr id="12291" name="Group 3"/>
          <p:cNvGrpSpPr/>
          <p:nvPr/>
        </p:nvGrpSpPr>
        <p:grpSpPr bwMode="auto">
          <a:xfrm>
            <a:off x="3028950" y="1085850"/>
            <a:ext cx="3371850" cy="2286000"/>
            <a:chOff x="0" y="0"/>
            <a:chExt cx="2832" cy="1920"/>
          </a:xfrm>
        </p:grpSpPr>
        <p:sp>
          <p:nvSpPr>
            <p:cNvPr id="12293" name="Line 4"/>
            <p:cNvSpPr>
              <a:spLocks noChangeShapeType="1"/>
            </p:cNvSpPr>
            <p:nvPr/>
          </p:nvSpPr>
          <p:spPr bwMode="auto">
            <a:xfrm>
              <a:off x="480" y="0"/>
              <a:ext cx="0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2294" name="Line 5"/>
            <p:cNvSpPr>
              <a:spLocks noChangeShapeType="1"/>
            </p:cNvSpPr>
            <p:nvPr/>
          </p:nvSpPr>
          <p:spPr bwMode="auto">
            <a:xfrm flipV="1">
              <a:off x="0" y="1440"/>
              <a:ext cx="48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2295" name="Line 6"/>
            <p:cNvSpPr>
              <a:spLocks noChangeShapeType="1"/>
            </p:cNvSpPr>
            <p:nvPr/>
          </p:nvSpPr>
          <p:spPr bwMode="auto">
            <a:xfrm>
              <a:off x="480" y="1440"/>
              <a:ext cx="235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50"/>
            </a:p>
          </p:txBody>
        </p:sp>
        <p:sp>
          <p:nvSpPr>
            <p:cNvPr id="12296" name="AutoShape 7"/>
            <p:cNvSpPr>
              <a:spLocks noChangeArrowheads="1"/>
            </p:cNvSpPr>
            <p:nvPr/>
          </p:nvSpPr>
          <p:spPr bwMode="auto">
            <a:xfrm>
              <a:off x="0" y="0"/>
              <a:ext cx="2832" cy="1920"/>
            </a:xfrm>
            <a:prstGeom prst="cube">
              <a:avLst>
                <a:gd name="adj" fmla="val 25000"/>
              </a:avLst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50"/>
            </a:p>
          </p:txBody>
        </p:sp>
      </p:grpSp>
      <p:sp>
        <p:nvSpPr>
          <p:cNvPr id="12292" name="未知"/>
          <p:cNvSpPr/>
          <p:nvPr/>
        </p:nvSpPr>
        <p:spPr bwMode="auto">
          <a:xfrm>
            <a:off x="5829300" y="1085850"/>
            <a:ext cx="571500" cy="2286000"/>
          </a:xfrm>
          <a:custGeom>
            <a:avLst/>
            <a:gdLst>
              <a:gd name="T0" fmla="*/ 762000 w 480"/>
              <a:gd name="T1" fmla="*/ 0 h 1920"/>
              <a:gd name="T2" fmla="*/ 0 w 480"/>
              <a:gd name="T3" fmla="*/ 762000 h 1920"/>
              <a:gd name="T4" fmla="*/ 0 w 480"/>
              <a:gd name="T5" fmla="*/ 3048000 h 1920"/>
              <a:gd name="T6" fmla="*/ 762000 w 480"/>
              <a:gd name="T7" fmla="*/ 2286000 h 1920"/>
              <a:gd name="T8" fmla="*/ 762000 w 480"/>
              <a:gd name="T9" fmla="*/ 0 h 19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0"/>
              <a:gd name="T16" fmla="*/ 0 h 1920"/>
              <a:gd name="T17" fmla="*/ 480 w 480"/>
              <a:gd name="T18" fmla="*/ 1920 h 19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0" h="1920">
                <a:moveTo>
                  <a:pt x="480" y="0"/>
                </a:moveTo>
                <a:lnTo>
                  <a:pt x="0" y="480"/>
                </a:lnTo>
                <a:lnTo>
                  <a:pt x="0" y="1920"/>
                </a:lnTo>
                <a:lnTo>
                  <a:pt x="480" y="1440"/>
                </a:lnTo>
                <a:lnTo>
                  <a:pt x="480" y="0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105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3.33333E-6 L 0.30746 -3.33333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747 -3.33333E-6 L 0.00122 -3.33333E-6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597</Words>
  <Application>Microsoft Office PowerPoint</Application>
  <PresentationFormat>全屏显示(16:9)</PresentationFormat>
  <Paragraphs>136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Times New Roman</vt:lpstr>
      <vt:lpstr>黑体</vt:lpstr>
      <vt:lpstr>华文行楷</vt:lpstr>
      <vt:lpstr>Comic Sans MS</vt:lpstr>
      <vt:lpstr>楷体_GB2312</vt:lpstr>
      <vt:lpstr>Calibri</vt:lpstr>
      <vt:lpstr>宋体</vt:lpstr>
      <vt:lpstr>华文新魏</vt:lpstr>
      <vt:lpstr>幼圆</vt:lpstr>
      <vt:lpstr>隶书</vt:lpstr>
      <vt:lpstr>Webdings</vt:lpstr>
      <vt:lpstr>楷体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看图填空。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5</cp:revision>
  <dcterms:created xsi:type="dcterms:W3CDTF">2017-03-17T02:28:00Z</dcterms:created>
  <dcterms:modified xsi:type="dcterms:W3CDTF">2019-10-17T10:51:20Z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